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9"/>
  </p:notesMasterIdLst>
  <p:sldIdLst>
    <p:sldId id="5466" r:id="rId3"/>
    <p:sldId id="403" r:id="rId4"/>
    <p:sldId id="404" r:id="rId5"/>
    <p:sldId id="5467" r:id="rId6"/>
    <p:sldId id="5463" r:id="rId7"/>
    <p:sldId id="305" r:id="rId8"/>
    <p:sldId id="308" r:id="rId9"/>
    <p:sldId id="350" r:id="rId10"/>
    <p:sldId id="263" r:id="rId11"/>
    <p:sldId id="5468" r:id="rId12"/>
    <p:sldId id="5462" r:id="rId13"/>
    <p:sldId id="5461" r:id="rId14"/>
    <p:sldId id="261" r:id="rId15"/>
    <p:sldId id="339" r:id="rId16"/>
    <p:sldId id="417" r:id="rId17"/>
    <p:sldId id="546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90" autoAdjust="0"/>
    <p:restoredTop sz="70310" autoAdjust="0"/>
  </p:normalViewPr>
  <p:slideViewPr>
    <p:cSldViewPr snapToGrid="0">
      <p:cViewPr varScale="1">
        <p:scale>
          <a:sx n="47" d="100"/>
          <a:sy n="47" d="100"/>
        </p:scale>
        <p:origin x="120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escu, Brittany A" userId="3e0a689b-5b74-4c95-a85a-a86b8873a218" providerId="ADAL" clId="{BADF559E-9D64-4FBA-96E0-5DBD7C316DF5}"/>
    <pc:docChg chg="mod">
      <pc:chgData name="Danescu, Brittany A" userId="3e0a689b-5b74-4c95-a85a-a86b8873a218" providerId="ADAL" clId="{BADF559E-9D64-4FBA-96E0-5DBD7C316DF5}" dt="2023-02-24T18:50:28.206" v="0" actId="33475"/>
      <pc:docMkLst>
        <pc:docMk/>
      </pc:docMkLst>
    </pc:docChg>
  </pc:docChgLst>
  <pc:docChgLst>
    <pc:chgData name="Danescu, Brittany A" userId="3e0a689b-5b74-4c95-a85a-a86b8873a218" providerId="ADAL" clId="{381D68F5-BC34-44A4-AA5A-922B240E6635}"/>
    <pc:docChg chg="undo custSel addSld delSld modSld">
      <pc:chgData name="Danescu, Brittany A" userId="3e0a689b-5b74-4c95-a85a-a86b8873a218" providerId="ADAL" clId="{381D68F5-BC34-44A4-AA5A-922B240E6635}" dt="2022-09-22T20:11:34.611" v="1882" actId="20577"/>
      <pc:docMkLst>
        <pc:docMk/>
      </pc:docMkLst>
      <pc:sldChg chg="modNotesTx">
        <pc:chgData name="Danescu, Brittany A" userId="3e0a689b-5b74-4c95-a85a-a86b8873a218" providerId="ADAL" clId="{381D68F5-BC34-44A4-AA5A-922B240E6635}" dt="2022-09-22T20:09:32.606" v="1726" actId="20577"/>
        <pc:sldMkLst>
          <pc:docMk/>
          <pc:sldMk cId="0" sldId="261"/>
        </pc:sldMkLst>
      </pc:sldChg>
      <pc:sldChg chg="addSp delSp modSp del mod">
        <pc:chgData name="Danescu, Brittany A" userId="3e0a689b-5b74-4c95-a85a-a86b8873a218" providerId="ADAL" clId="{381D68F5-BC34-44A4-AA5A-922B240E6635}" dt="2022-09-13T19:14:21.442" v="384" actId="47"/>
        <pc:sldMkLst>
          <pc:docMk/>
          <pc:sldMk cId="0" sldId="262"/>
        </pc:sldMkLst>
        <pc:spChg chg="mod">
          <ac:chgData name="Danescu, Brittany A" userId="3e0a689b-5b74-4c95-a85a-a86b8873a218" providerId="ADAL" clId="{381D68F5-BC34-44A4-AA5A-922B240E6635}" dt="2022-09-13T19:12:41.251" v="361" actId="5793"/>
          <ac:spMkLst>
            <pc:docMk/>
            <pc:sldMk cId="0" sldId="262"/>
            <ac:spMk id="4" creationId="{00000000-0000-0000-0000-000000000000}"/>
          </ac:spMkLst>
        </pc:spChg>
        <pc:spChg chg="mod">
          <ac:chgData name="Danescu, Brittany A" userId="3e0a689b-5b74-4c95-a85a-a86b8873a218" providerId="ADAL" clId="{381D68F5-BC34-44A4-AA5A-922B240E6635}" dt="2022-09-13T19:09:45.611" v="173" actId="1076"/>
          <ac:spMkLst>
            <pc:docMk/>
            <pc:sldMk cId="0" sldId="262"/>
            <ac:spMk id="5" creationId="{00000000-0000-0000-0000-000000000000}"/>
          </ac:spMkLst>
        </pc:spChg>
        <pc:spChg chg="mod">
          <ac:chgData name="Danescu, Brittany A" userId="3e0a689b-5b74-4c95-a85a-a86b8873a218" providerId="ADAL" clId="{381D68F5-BC34-44A4-AA5A-922B240E6635}" dt="2022-09-13T19:09:52.946" v="174" actId="1076"/>
          <ac:spMkLst>
            <pc:docMk/>
            <pc:sldMk cId="0" sldId="262"/>
            <ac:spMk id="6" creationId="{00000000-0000-0000-0000-000000000000}"/>
          </ac:spMkLst>
        </pc:spChg>
        <pc:spChg chg="mod">
          <ac:chgData name="Danescu, Brittany A" userId="3e0a689b-5b74-4c95-a85a-a86b8873a218" providerId="ADAL" clId="{381D68F5-BC34-44A4-AA5A-922B240E6635}" dt="2022-09-13T19:13:35.120" v="382" actId="1076"/>
          <ac:spMkLst>
            <pc:docMk/>
            <pc:sldMk cId="0" sldId="262"/>
            <ac:spMk id="7" creationId="{00000000-0000-0000-0000-000000000000}"/>
          </ac:spMkLst>
        </pc:spChg>
        <pc:spChg chg="mod">
          <ac:chgData name="Danescu, Brittany A" userId="3e0a689b-5b74-4c95-a85a-a86b8873a218" providerId="ADAL" clId="{381D68F5-BC34-44A4-AA5A-922B240E6635}" dt="2022-09-13T19:13:23.161" v="381" actId="1076"/>
          <ac:spMkLst>
            <pc:docMk/>
            <pc:sldMk cId="0" sldId="262"/>
            <ac:spMk id="8" creationId="{00000000-0000-0000-0000-000000000000}"/>
          </ac:spMkLst>
        </pc:spChg>
        <pc:spChg chg="mod">
          <ac:chgData name="Danescu, Brittany A" userId="3e0a689b-5b74-4c95-a85a-a86b8873a218" providerId="ADAL" clId="{381D68F5-BC34-44A4-AA5A-922B240E6635}" dt="2022-09-13T19:11:35.447" v="344" actId="1076"/>
          <ac:spMkLst>
            <pc:docMk/>
            <pc:sldMk cId="0" sldId="262"/>
            <ac:spMk id="9" creationId="{00000000-0000-0000-0000-000000000000}"/>
          </ac:spMkLst>
        </pc:spChg>
        <pc:spChg chg="mod">
          <ac:chgData name="Danescu, Brittany A" userId="3e0a689b-5b74-4c95-a85a-a86b8873a218" providerId="ADAL" clId="{381D68F5-BC34-44A4-AA5A-922B240E6635}" dt="2022-09-13T19:11:35.447" v="344" actId="1076"/>
          <ac:spMkLst>
            <pc:docMk/>
            <pc:sldMk cId="0" sldId="262"/>
            <ac:spMk id="10" creationId="{00000000-0000-0000-0000-000000000000}"/>
          </ac:spMkLst>
        </pc:spChg>
        <pc:spChg chg="mod">
          <ac:chgData name="Danescu, Brittany A" userId="3e0a689b-5b74-4c95-a85a-a86b8873a218" providerId="ADAL" clId="{381D68F5-BC34-44A4-AA5A-922B240E6635}" dt="2022-09-13T19:11:35.447" v="344" actId="1076"/>
          <ac:spMkLst>
            <pc:docMk/>
            <pc:sldMk cId="0" sldId="262"/>
            <ac:spMk id="11" creationId="{00000000-0000-0000-0000-000000000000}"/>
          </ac:spMkLst>
        </pc:spChg>
        <pc:spChg chg="mod">
          <ac:chgData name="Danescu, Brittany A" userId="3e0a689b-5b74-4c95-a85a-a86b8873a218" providerId="ADAL" clId="{381D68F5-BC34-44A4-AA5A-922B240E6635}" dt="2022-09-13T19:11:35.447" v="344" actId="1076"/>
          <ac:spMkLst>
            <pc:docMk/>
            <pc:sldMk cId="0" sldId="262"/>
            <ac:spMk id="12" creationId="{00000000-0000-0000-0000-000000000000}"/>
          </ac:spMkLst>
        </pc:spChg>
        <pc:spChg chg="mod">
          <ac:chgData name="Danescu, Brittany A" userId="3e0a689b-5b74-4c95-a85a-a86b8873a218" providerId="ADAL" clId="{381D68F5-BC34-44A4-AA5A-922B240E6635}" dt="2022-09-13T19:12:46.867" v="362" actId="1076"/>
          <ac:spMkLst>
            <pc:docMk/>
            <pc:sldMk cId="0" sldId="262"/>
            <ac:spMk id="13" creationId="{00000000-0000-0000-0000-000000000000}"/>
          </ac:spMkLst>
        </pc:spChg>
        <pc:spChg chg="add del">
          <ac:chgData name="Danescu, Brittany A" userId="3e0a689b-5b74-4c95-a85a-a86b8873a218" providerId="ADAL" clId="{381D68F5-BC34-44A4-AA5A-922B240E6635}" dt="2022-09-13T19:10:18.663" v="179" actId="22"/>
          <ac:spMkLst>
            <pc:docMk/>
            <pc:sldMk cId="0" sldId="262"/>
            <ac:spMk id="17" creationId="{2CEA64AC-0EA8-40CD-A8F4-3E91DB34D68A}"/>
          </ac:spMkLst>
        </pc:spChg>
      </pc:sldChg>
      <pc:sldChg chg="modSp mod">
        <pc:chgData name="Danescu, Brittany A" userId="3e0a689b-5b74-4c95-a85a-a86b8873a218" providerId="ADAL" clId="{381D68F5-BC34-44A4-AA5A-922B240E6635}" dt="2022-09-13T19:09:11.950" v="170" actId="1076"/>
        <pc:sldMkLst>
          <pc:docMk/>
          <pc:sldMk cId="0" sldId="263"/>
        </pc:sldMkLst>
        <pc:spChg chg="mod">
          <ac:chgData name="Danescu, Brittany A" userId="3e0a689b-5b74-4c95-a85a-a86b8873a218" providerId="ADAL" clId="{381D68F5-BC34-44A4-AA5A-922B240E6635}" dt="2022-09-13T19:09:11.950" v="170" actId="1076"/>
          <ac:spMkLst>
            <pc:docMk/>
            <pc:sldMk cId="0" sldId="263"/>
            <ac:spMk id="4" creationId="{00000000-0000-0000-0000-000000000000}"/>
          </ac:spMkLst>
        </pc:spChg>
      </pc:sldChg>
      <pc:sldChg chg="modNotesTx">
        <pc:chgData name="Danescu, Brittany A" userId="3e0a689b-5b74-4c95-a85a-a86b8873a218" providerId="ADAL" clId="{381D68F5-BC34-44A4-AA5A-922B240E6635}" dt="2022-09-21T17:03:28.143" v="1131" actId="20577"/>
        <pc:sldMkLst>
          <pc:docMk/>
          <pc:sldMk cId="1246628463" sldId="305"/>
        </pc:sldMkLst>
      </pc:sldChg>
      <pc:sldChg chg="modNotesTx">
        <pc:chgData name="Danescu, Brittany A" userId="3e0a689b-5b74-4c95-a85a-a86b8873a218" providerId="ADAL" clId="{381D68F5-BC34-44A4-AA5A-922B240E6635}" dt="2022-09-13T19:35:51.837" v="950" actId="20577"/>
        <pc:sldMkLst>
          <pc:docMk/>
          <pc:sldMk cId="3079874577" sldId="308"/>
        </pc:sldMkLst>
      </pc:sldChg>
      <pc:sldChg chg="modNotesTx">
        <pc:chgData name="Danescu, Brittany A" userId="3e0a689b-5b74-4c95-a85a-a86b8873a218" providerId="ADAL" clId="{381D68F5-BC34-44A4-AA5A-922B240E6635}" dt="2022-09-22T20:11:34.611" v="1882" actId="20577"/>
        <pc:sldMkLst>
          <pc:docMk/>
          <pc:sldMk cId="4203461468" sldId="339"/>
        </pc:sldMkLst>
      </pc:sldChg>
      <pc:sldChg chg="modSp mod modNotesTx">
        <pc:chgData name="Danescu, Brittany A" userId="3e0a689b-5b74-4c95-a85a-a86b8873a218" providerId="ADAL" clId="{381D68F5-BC34-44A4-AA5A-922B240E6635}" dt="2022-09-21T17:01:50.995" v="981" actId="1076"/>
        <pc:sldMkLst>
          <pc:docMk/>
          <pc:sldMk cId="2934321518" sldId="403"/>
        </pc:sldMkLst>
        <pc:spChg chg="mod">
          <ac:chgData name="Danescu, Brittany A" userId="3e0a689b-5b74-4c95-a85a-a86b8873a218" providerId="ADAL" clId="{381D68F5-BC34-44A4-AA5A-922B240E6635}" dt="2022-09-21T17:01:50.995" v="981" actId="1076"/>
          <ac:spMkLst>
            <pc:docMk/>
            <pc:sldMk cId="2934321518" sldId="403"/>
            <ac:spMk id="7" creationId="{00000000-0000-0000-0000-000000000000}"/>
          </ac:spMkLst>
        </pc:spChg>
      </pc:sldChg>
      <pc:sldChg chg="modNotesTx">
        <pc:chgData name="Danescu, Brittany A" userId="3e0a689b-5b74-4c95-a85a-a86b8873a218" providerId="ADAL" clId="{381D68F5-BC34-44A4-AA5A-922B240E6635}" dt="2022-09-13T14:48:19.652" v="1" actId="20577"/>
        <pc:sldMkLst>
          <pc:docMk/>
          <pc:sldMk cId="3462738386" sldId="404"/>
        </pc:sldMkLst>
      </pc:sldChg>
      <pc:sldChg chg="modSp mod modNotesTx">
        <pc:chgData name="Danescu, Brittany A" userId="3e0a689b-5b74-4c95-a85a-a86b8873a218" providerId="ADAL" clId="{381D68F5-BC34-44A4-AA5A-922B240E6635}" dt="2022-09-22T14:28:46.289" v="1536" actId="20577"/>
        <pc:sldMkLst>
          <pc:docMk/>
          <pc:sldMk cId="2126131473" sldId="417"/>
        </pc:sldMkLst>
        <pc:spChg chg="mod">
          <ac:chgData name="Danescu, Brittany A" userId="3e0a689b-5b74-4c95-a85a-a86b8873a218" providerId="ADAL" clId="{381D68F5-BC34-44A4-AA5A-922B240E6635}" dt="2022-09-13T19:27:50.754" v="518" actId="20577"/>
          <ac:spMkLst>
            <pc:docMk/>
            <pc:sldMk cId="2126131473" sldId="417"/>
            <ac:spMk id="5122" creationId="{00000000-0000-0000-0000-000000000000}"/>
          </ac:spMkLst>
        </pc:spChg>
      </pc:sldChg>
      <pc:sldChg chg="modNotesTx">
        <pc:chgData name="Danescu, Brittany A" userId="3e0a689b-5b74-4c95-a85a-a86b8873a218" providerId="ADAL" clId="{381D68F5-BC34-44A4-AA5A-922B240E6635}" dt="2022-09-22T20:07:11.843" v="1691" actId="20577"/>
        <pc:sldMkLst>
          <pc:docMk/>
          <pc:sldMk cId="3358929090" sldId="5461"/>
        </pc:sldMkLst>
      </pc:sldChg>
      <pc:sldChg chg="modNotesTx">
        <pc:chgData name="Danescu, Brittany A" userId="3e0a689b-5b74-4c95-a85a-a86b8873a218" providerId="ADAL" clId="{381D68F5-BC34-44A4-AA5A-922B240E6635}" dt="2022-09-22T20:05:57.993" v="1652" actId="20577"/>
        <pc:sldMkLst>
          <pc:docMk/>
          <pc:sldMk cId="3243371083" sldId="5462"/>
        </pc:sldMkLst>
      </pc:sldChg>
      <pc:sldChg chg="modNotesTx">
        <pc:chgData name="Danescu, Brittany A" userId="3e0a689b-5b74-4c95-a85a-a86b8873a218" providerId="ADAL" clId="{381D68F5-BC34-44A4-AA5A-922B240E6635}" dt="2022-09-21T17:02:56.730" v="1044" actId="20577"/>
        <pc:sldMkLst>
          <pc:docMk/>
          <pc:sldMk cId="972173581" sldId="5463"/>
        </pc:sldMkLst>
      </pc:sldChg>
      <pc:sldChg chg="addSp modSp mod modNotesTx">
        <pc:chgData name="Danescu, Brittany A" userId="3e0a689b-5b74-4c95-a85a-a86b8873a218" providerId="ADAL" clId="{381D68F5-BC34-44A4-AA5A-922B240E6635}" dt="2022-09-21T17:05:41.780" v="1175" actId="1076"/>
        <pc:sldMkLst>
          <pc:docMk/>
          <pc:sldMk cId="3640699237" sldId="5466"/>
        </pc:sldMkLst>
        <pc:spChg chg="mod">
          <ac:chgData name="Danescu, Brittany A" userId="3e0a689b-5b74-4c95-a85a-a86b8873a218" providerId="ADAL" clId="{381D68F5-BC34-44A4-AA5A-922B240E6635}" dt="2022-09-21T17:05:25.044" v="1172" actId="1076"/>
          <ac:spMkLst>
            <pc:docMk/>
            <pc:sldMk cId="3640699237" sldId="5466"/>
            <ac:spMk id="3" creationId="{D3571534-4427-4A98-8493-8ECEA2261D0C}"/>
          </ac:spMkLst>
        </pc:spChg>
        <pc:picChg chg="add mod">
          <ac:chgData name="Danescu, Brittany A" userId="3e0a689b-5b74-4c95-a85a-a86b8873a218" providerId="ADAL" clId="{381D68F5-BC34-44A4-AA5A-922B240E6635}" dt="2022-09-21T17:05:41.780" v="1175" actId="1076"/>
          <ac:picMkLst>
            <pc:docMk/>
            <pc:sldMk cId="3640699237" sldId="5466"/>
            <ac:picMk id="4" creationId="{D44F06AC-35FB-45DC-8E10-850FFC38DA21}"/>
          </ac:picMkLst>
        </pc:picChg>
      </pc:sldChg>
      <pc:sldChg chg="modNotesTx">
        <pc:chgData name="Danescu, Brittany A" userId="3e0a689b-5b74-4c95-a85a-a86b8873a218" providerId="ADAL" clId="{381D68F5-BC34-44A4-AA5A-922B240E6635}" dt="2022-09-13T19:27:19.602" v="517" actId="113"/>
        <pc:sldMkLst>
          <pc:docMk/>
          <pc:sldMk cId="0" sldId="5467"/>
        </pc:sldMkLst>
      </pc:sldChg>
      <pc:sldChg chg="add modNotesTx">
        <pc:chgData name="Danescu, Brittany A" userId="3e0a689b-5b74-4c95-a85a-a86b8873a218" providerId="ADAL" clId="{381D68F5-BC34-44A4-AA5A-922B240E6635}" dt="2022-09-21T17:04:15.160" v="1165" actId="20577"/>
        <pc:sldMkLst>
          <pc:docMk/>
          <pc:sldMk cId="0" sldId="54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D8DF8-BF5F-4ECA-B6E5-536A3A8A9FED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23E99-7B44-49F9-AF51-15E5ECBFD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18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8C99FD-8F0B-443A-8C80-0C639ACC5D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876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*Not open 24/7</a:t>
            </a:r>
          </a:p>
          <a:p>
            <a:pPr marL="171450" indent="-171450">
              <a:buFontTx/>
              <a:buChar char="-"/>
            </a:pPr>
            <a:r>
              <a:rPr lang="en-US" dirty="0"/>
              <a:t>Stay specific = more consultations</a:t>
            </a:r>
          </a:p>
          <a:p>
            <a:pPr marL="171450" indent="-171450">
              <a:buFontTx/>
              <a:buChar char="-"/>
            </a:pPr>
            <a:r>
              <a:rPr lang="en-US" dirty="0"/>
              <a:t>25% rate = large chunk considering price of ongoing representation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23E99-7B44-49F9-AF51-15E5ECBFD6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8997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Same thing here, per issue per year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23E99-7B44-49F9-AF51-15E5ECBFD6B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652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*reputable, good reviews (pre-screened)</a:t>
            </a:r>
          </a:p>
          <a:p>
            <a:endParaRPr lang="en-US" dirty="0"/>
          </a:p>
          <a:p>
            <a:r>
              <a:rPr lang="en-US" dirty="0"/>
              <a:t>*Use vacation childcare example – doesn’t always have to be a major issue (EAP for babysitter)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B1AA27-3892-4360-B986-D6B124C223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8989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Here are the tools and resources available through the EAP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LAWW key features vs. Mobile app – can do a lot of the same things online and in the app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Always obtain authorization prior to contacting provider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Personal preference on platform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Access code = SAINTLOUIS (capital, no spaces)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23E99-7B44-49F9-AF51-15E5ECBFD6B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1937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sure to use this code to access the site and </a:t>
            </a:r>
            <a:r>
              <a:rPr lang="en-US"/>
              <a:t>receive authorization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23E99-7B44-49F9-AF51-15E5ECBFD6B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00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6492AF-BC2A-4188-B06F-754C36A745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467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6492AF-BC2A-4188-B06F-754C36A745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830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*Must live physically at the home – only exception is dependent children who are away from college (over 26 not eligible, unless living at home)</a:t>
            </a:r>
          </a:p>
          <a:p>
            <a:endParaRPr lang="en-US" dirty="0"/>
          </a:p>
          <a:p>
            <a:r>
              <a:rPr lang="en-US" dirty="0"/>
              <a:t>Must call in or get authorization on Live and Work Well before meeting with a provider – </a:t>
            </a:r>
            <a:r>
              <a:rPr lang="en-US" b="1" dirty="0"/>
              <a:t>this is the way to get FREE services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23E99-7B44-49F9-AF51-15E5ECBFD6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71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Topics that will be reviewed in a few minutes</a:t>
            </a:r>
          </a:p>
          <a:p>
            <a:r>
              <a:rPr lang="en-US" dirty="0"/>
              <a:t>- Talkspace available b/c of Optum direct EAP program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23E99-7B44-49F9-AF51-15E5ECBFD6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30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*Not clinicians, but trained professionals in this area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23E99-7B44-49F9-AF51-15E5ECBFD6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423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/>
              <a:t>3</a:t>
            </a:r>
            <a:r>
              <a:rPr lang="en-US" dirty="0"/>
              <a:t> EAP sessions </a:t>
            </a:r>
            <a:r>
              <a:rPr lang="en-US" b="1" dirty="0"/>
              <a:t>per reason per year, must be unrelated to one another </a:t>
            </a:r>
            <a:r>
              <a:rPr lang="en-US" b="0" dirty="0"/>
              <a:t>(specific items) – </a:t>
            </a:r>
            <a:r>
              <a:rPr lang="en-US" dirty="0"/>
              <a:t>hypothetically have up to 9 sessions, see example: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Marital problems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Work issue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Witness fatality in car accident, have PTSD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Friend diagnosed w/ terminal illness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dirty="0"/>
              <a:t>NOT stress</a:t>
            </a:r>
            <a:r>
              <a:rPr lang="en-US" dirty="0"/>
              <a:t> – stress can be related (marital problems, work issues, etc.) b/c not identified via one issue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23E99-7B44-49F9-AF51-15E5ECBFD6B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37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</a:t>
            </a:r>
            <a:r>
              <a:rPr lang="en-US" baseline="0" dirty="0"/>
              <a:t> also provide access to Virtual visits for our members.  These visits count towards the </a:t>
            </a:r>
            <a:r>
              <a:rPr lang="en-US" b="1" baseline="0" dirty="0"/>
              <a:t>8</a:t>
            </a:r>
            <a:r>
              <a:rPr lang="en-US" baseline="0" dirty="0"/>
              <a:t> visits per year, just like the face-to-face visits.</a:t>
            </a:r>
          </a:p>
          <a:p>
            <a:endParaRPr lang="en-US" baseline="0" dirty="0"/>
          </a:p>
          <a:p>
            <a:r>
              <a:rPr lang="en-US" sz="1200" i="0" dirty="0">
                <a:solidFill>
                  <a:srgbClr val="55565A"/>
                </a:solidFill>
                <a:latin typeface="Arial" panose="020B0604020202020204"/>
                <a:ea typeface="+mn-ea"/>
                <a:cs typeface="+mn-cs"/>
              </a:rPr>
              <a:t>We currently have a network of approximately </a:t>
            </a:r>
            <a:r>
              <a:rPr lang="en-US" sz="1200" b="1" i="0" dirty="0">
                <a:solidFill>
                  <a:srgbClr val="E87722"/>
                </a:solidFill>
                <a:latin typeface="Arial" panose="020B0604020202020204"/>
                <a:ea typeface="+mn-ea"/>
                <a:cs typeface="+mn-cs"/>
              </a:rPr>
              <a:t>25,000</a:t>
            </a:r>
            <a:r>
              <a:rPr lang="en-US" sz="1200" i="0" dirty="0">
                <a:solidFill>
                  <a:srgbClr val="55565A"/>
                </a:solidFill>
                <a:latin typeface="Arial" panose="020B0604020202020204"/>
                <a:ea typeface="+mn-ea"/>
                <a:cs typeface="+mn-cs"/>
              </a:rPr>
              <a:t> providers offering more service delivery options and convenience, and roughly</a:t>
            </a:r>
            <a:r>
              <a:rPr lang="en-US" baseline="0" dirty="0"/>
              <a:t> 4,000 providers who participate in online scheduling of the appointments. These numbers to continue to grow rapidly.</a:t>
            </a:r>
          </a:p>
          <a:p>
            <a:endParaRPr lang="en-US" baseline="0" dirty="0"/>
          </a:p>
          <a:p>
            <a:r>
              <a:rPr lang="en-US" baseline="0" dirty="0"/>
              <a:t>Just like the face-to-face visits, the member will call the EAP line and get authorization for the service. They then can search for a provider on the phone call, or search via the liveandworkwell website.</a:t>
            </a:r>
          </a:p>
          <a:p>
            <a:endParaRPr lang="en-US" baseline="0" dirty="0"/>
          </a:p>
          <a:p>
            <a:r>
              <a:rPr lang="en-US" baseline="0" dirty="0"/>
              <a:t>Once they select a provider, they schedule an online appointment, follow the instructions provided to initiate a session on the day of the appoint and the virtual session will then take place.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815F50-07CB-45DC-83FA-F0134B0D65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7763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Login w/ UHC member ID on the app!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23E99-7B44-49F9-AF51-15E5ECBFD6B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94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emf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AB96C-9C14-4E86-AC24-592DF11618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AD58B0-CDC0-4EEA-925F-3A2BE56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59A64D-792B-4967-89FB-170EBAA0A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1F9ED-8848-4198-9806-9013361BD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5DB90-0001-45F2-AE64-81C835BC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789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8BBCF-1F2F-4ED4-85F1-E7A234B25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377961-D624-4FC8-A5E2-25AD858BFD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8D658-DF2A-423E-8DE6-30F79745B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C91B5-13E8-4199-8401-E98D1A5C4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424F55-1B68-4368-944C-AB1AE56BD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78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A160A7-ACC7-48E3-8E2F-CB95F1D8B1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050CD1-49E0-4C5C-B9D2-CE68301272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18F596-2841-4358-8363-48696AC95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975CF-123E-4B0B-878E-391E0CEA8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A152D-150E-4E2B-9033-5F8406183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4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alkin Busines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268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MIO_LOGOPLACEHOLDER#LowerLeftMediumWide" hidden="1"/>
          <p:cNvSpPr/>
          <p:nvPr/>
        </p:nvSpPr>
        <p:spPr>
          <a:xfrm>
            <a:off x="583916" y="5841607"/>
            <a:ext cx="584484" cy="632692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sp>
        <p:nvSpPr>
          <p:cNvPr id="5" name="Rectangle 4" hidden="1"/>
          <p:cNvSpPr/>
          <p:nvPr>
            <p:custDataLst>
              <p:tags r:id="rId1"/>
            </p:custDataLst>
          </p:nvPr>
        </p:nvSpPr>
        <p:spPr>
          <a:xfrm>
            <a:off x="426027" y="5744066"/>
            <a:ext cx="3241964" cy="9351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sp>
        <p:nvSpPr>
          <p:cNvPr id="14" name="Rectangle 13" hidden="1"/>
          <p:cNvSpPr/>
          <p:nvPr>
            <p:custDataLst>
              <p:tags r:id="rId2"/>
            </p:custDataLst>
          </p:nvPr>
        </p:nvSpPr>
        <p:spPr>
          <a:xfrm>
            <a:off x="457200" y="415636"/>
            <a:ext cx="7658100" cy="52993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pic>
        <p:nvPicPr>
          <p:cNvPr id="15" name="Picture 2" descr="C:\Users\cbarthol\Desktop\Charlotte Work\Tools\PPT\Empower\Logo EMFs\OPTUM_®_4c.emf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916" y="5843363"/>
            <a:ext cx="2092117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754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6103899" y="1127797"/>
            <a:ext cx="12192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1352209" y="1146751"/>
            <a:ext cx="12192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09600" y="579451"/>
            <a:ext cx="10972800" cy="4349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80972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Optum_RGB_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1" y="228600"/>
            <a:ext cx="2876551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Optum_ColorBand-02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8564"/>
            <a:ext cx="12192000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62301" y="960439"/>
            <a:ext cx="8417984" cy="4048125"/>
          </a:xfrm>
        </p:spPr>
        <p:txBody>
          <a:bodyPr anchor="ctr" anchorCtr="0"/>
          <a:lstStyle>
            <a:lvl1pPr>
              <a:spcAft>
                <a:spcPct val="20000"/>
              </a:spcAft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0" y="5118100"/>
            <a:ext cx="12192000" cy="17399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168275" indent="-168275">
              <a:buClr>
                <a:srgbClr val="D45D00"/>
              </a:buClr>
            </a:pPr>
            <a:endParaRPr lang="en-US" sz="1800">
              <a:solidFill>
                <a:srgbClr val="63666A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432568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1140" y="2689682"/>
            <a:ext cx="11729719" cy="1392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© </a:t>
            </a:r>
            <a:r>
              <a:rPr spc="-5" dirty="0"/>
              <a:t>2019 </a:t>
            </a:r>
            <a:r>
              <a:rPr dirty="0"/>
              <a:t>Optum, Inc. </a:t>
            </a:r>
            <a:r>
              <a:rPr spc="-5" dirty="0"/>
              <a:t>All rights</a:t>
            </a:r>
            <a:r>
              <a:rPr spc="-65"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8527264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5455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1" i="1">
                <a:solidFill>
                  <a:srgbClr val="62666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© </a:t>
            </a:r>
            <a:r>
              <a:rPr spc="-5" dirty="0"/>
              <a:t>2019 </a:t>
            </a:r>
            <a:r>
              <a:rPr dirty="0"/>
              <a:t>Optum, Inc. </a:t>
            </a:r>
            <a:r>
              <a:rPr spc="-5" dirty="0"/>
              <a:t>All rights</a:t>
            </a:r>
            <a:r>
              <a:rPr spc="-65"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80534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5455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© </a:t>
            </a:r>
            <a:r>
              <a:rPr spc="-5" dirty="0"/>
              <a:t>2019 </a:t>
            </a:r>
            <a:r>
              <a:rPr dirty="0"/>
              <a:t>Optum, Inc. </a:t>
            </a:r>
            <a:r>
              <a:rPr spc="-5" dirty="0"/>
              <a:t>All rights</a:t>
            </a:r>
            <a:r>
              <a:rPr spc="-65" dirty="0"/>
              <a:t> </a:t>
            </a:r>
            <a:r>
              <a:rPr spc="-5" dirty="0"/>
              <a:t>reserved.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4001566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92622" y="6171229"/>
            <a:ext cx="375857" cy="414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824670" y="6420130"/>
            <a:ext cx="192008" cy="1889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047324" y="6423178"/>
            <a:ext cx="305421" cy="1828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381322" y="6423178"/>
            <a:ext cx="157295" cy="1859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574365" y="6423178"/>
            <a:ext cx="179771" cy="18286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789884" y="6417081"/>
            <a:ext cx="55244" cy="55244"/>
          </a:xfrm>
          <a:custGeom>
            <a:avLst/>
            <a:gdLst/>
            <a:ahLst/>
            <a:cxnLst/>
            <a:rect l="l" t="t" r="r" b="b"/>
            <a:pathLst>
              <a:path w="55244" h="55245">
                <a:moveTo>
                  <a:pt x="27577" y="0"/>
                </a:moveTo>
                <a:lnTo>
                  <a:pt x="16811" y="2285"/>
                </a:lnTo>
                <a:lnTo>
                  <a:pt x="8049" y="8381"/>
                </a:lnTo>
                <a:lnTo>
                  <a:pt x="2156" y="17144"/>
                </a:lnTo>
                <a:lnTo>
                  <a:pt x="0" y="27430"/>
                </a:lnTo>
                <a:lnTo>
                  <a:pt x="2156" y="38146"/>
                </a:lnTo>
                <a:lnTo>
                  <a:pt x="8049" y="46861"/>
                </a:lnTo>
                <a:lnTo>
                  <a:pt x="16811" y="52718"/>
                </a:lnTo>
                <a:lnTo>
                  <a:pt x="27577" y="54861"/>
                </a:lnTo>
                <a:lnTo>
                  <a:pt x="37790" y="52831"/>
                </a:lnTo>
                <a:lnTo>
                  <a:pt x="27577" y="52831"/>
                </a:lnTo>
                <a:lnTo>
                  <a:pt x="17712" y="50862"/>
                </a:lnTo>
                <a:lnTo>
                  <a:pt x="9958" y="45464"/>
                </a:lnTo>
                <a:lnTo>
                  <a:pt x="4885" y="37399"/>
                </a:lnTo>
                <a:lnTo>
                  <a:pt x="3068" y="27430"/>
                </a:lnTo>
                <a:lnTo>
                  <a:pt x="4885" y="18048"/>
                </a:lnTo>
                <a:lnTo>
                  <a:pt x="9958" y="10286"/>
                </a:lnTo>
                <a:lnTo>
                  <a:pt x="17712" y="5000"/>
                </a:lnTo>
                <a:lnTo>
                  <a:pt x="27577" y="3048"/>
                </a:lnTo>
                <a:lnTo>
                  <a:pt x="39711" y="3048"/>
                </a:lnTo>
                <a:lnTo>
                  <a:pt x="38358" y="2143"/>
                </a:lnTo>
                <a:lnTo>
                  <a:pt x="27577" y="0"/>
                </a:lnTo>
                <a:close/>
              </a:path>
              <a:path w="55244" h="55245">
                <a:moveTo>
                  <a:pt x="39711" y="3048"/>
                </a:moveTo>
                <a:lnTo>
                  <a:pt x="27577" y="3048"/>
                </a:lnTo>
                <a:lnTo>
                  <a:pt x="37442" y="5000"/>
                </a:lnTo>
                <a:lnTo>
                  <a:pt x="45197" y="10286"/>
                </a:lnTo>
                <a:lnTo>
                  <a:pt x="50269" y="18048"/>
                </a:lnTo>
                <a:lnTo>
                  <a:pt x="52087" y="27430"/>
                </a:lnTo>
                <a:lnTo>
                  <a:pt x="50123" y="37399"/>
                </a:lnTo>
                <a:lnTo>
                  <a:pt x="44809" y="45464"/>
                </a:lnTo>
                <a:lnTo>
                  <a:pt x="37006" y="50862"/>
                </a:lnTo>
                <a:lnTo>
                  <a:pt x="27577" y="52831"/>
                </a:lnTo>
                <a:lnTo>
                  <a:pt x="37790" y="52831"/>
                </a:lnTo>
                <a:lnTo>
                  <a:pt x="38358" y="52718"/>
                </a:lnTo>
                <a:lnTo>
                  <a:pt x="47118" y="46861"/>
                </a:lnTo>
                <a:lnTo>
                  <a:pt x="53003" y="38146"/>
                </a:lnTo>
                <a:lnTo>
                  <a:pt x="55155" y="27430"/>
                </a:lnTo>
                <a:lnTo>
                  <a:pt x="53003" y="16716"/>
                </a:lnTo>
                <a:lnTo>
                  <a:pt x="47118" y="8001"/>
                </a:lnTo>
                <a:lnTo>
                  <a:pt x="39711" y="3048"/>
                </a:lnTo>
                <a:close/>
              </a:path>
              <a:path w="55244" h="55245">
                <a:moveTo>
                  <a:pt x="35747" y="13207"/>
                </a:moveTo>
                <a:lnTo>
                  <a:pt x="17373" y="13207"/>
                </a:lnTo>
                <a:lnTo>
                  <a:pt x="17373" y="40638"/>
                </a:lnTo>
                <a:lnTo>
                  <a:pt x="21441" y="40638"/>
                </a:lnTo>
                <a:lnTo>
                  <a:pt x="21441" y="30478"/>
                </a:lnTo>
                <a:lnTo>
                  <a:pt x="32679" y="30478"/>
                </a:lnTo>
                <a:lnTo>
                  <a:pt x="36781" y="29463"/>
                </a:lnTo>
                <a:lnTo>
                  <a:pt x="38828" y="27430"/>
                </a:lnTo>
                <a:lnTo>
                  <a:pt x="21441" y="27430"/>
                </a:lnTo>
                <a:lnTo>
                  <a:pt x="21441" y="17270"/>
                </a:lnTo>
                <a:lnTo>
                  <a:pt x="39849" y="17270"/>
                </a:lnTo>
                <a:lnTo>
                  <a:pt x="39849" y="16256"/>
                </a:lnTo>
                <a:lnTo>
                  <a:pt x="35747" y="13207"/>
                </a:lnTo>
                <a:close/>
              </a:path>
              <a:path w="55244" h="55245">
                <a:moveTo>
                  <a:pt x="32679" y="30478"/>
                </a:moveTo>
                <a:lnTo>
                  <a:pt x="28611" y="30478"/>
                </a:lnTo>
                <a:lnTo>
                  <a:pt x="35747" y="40638"/>
                </a:lnTo>
                <a:lnTo>
                  <a:pt x="40849" y="40638"/>
                </a:lnTo>
                <a:lnTo>
                  <a:pt x="32679" y="30478"/>
                </a:lnTo>
                <a:close/>
              </a:path>
              <a:path w="55244" h="55245">
                <a:moveTo>
                  <a:pt x="39849" y="17270"/>
                </a:moveTo>
                <a:lnTo>
                  <a:pt x="32679" y="17270"/>
                </a:lnTo>
                <a:lnTo>
                  <a:pt x="35747" y="19304"/>
                </a:lnTo>
                <a:lnTo>
                  <a:pt x="35747" y="25400"/>
                </a:lnTo>
                <a:lnTo>
                  <a:pt x="32679" y="27430"/>
                </a:lnTo>
                <a:lnTo>
                  <a:pt x="38828" y="27430"/>
                </a:lnTo>
                <a:lnTo>
                  <a:pt x="39849" y="26415"/>
                </a:lnTo>
                <a:lnTo>
                  <a:pt x="39849" y="17270"/>
                </a:lnTo>
                <a:close/>
              </a:path>
            </a:pathLst>
          </a:custGeom>
          <a:solidFill>
            <a:srgbClr val="5455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0" y="5867400"/>
            <a:ext cx="12192000" cy="381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0" y="0"/>
            <a:ext cx="12184380" cy="57988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3046" y="0"/>
            <a:ext cx="9142476" cy="5791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rgbClr val="5455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© </a:t>
            </a:r>
            <a:r>
              <a:rPr spc="-5" dirty="0"/>
              <a:t>2019 </a:t>
            </a:r>
            <a:r>
              <a:rPr dirty="0"/>
              <a:t>Optum, Inc. </a:t>
            </a:r>
            <a:r>
              <a:rPr spc="-5" dirty="0"/>
              <a:t>All rights</a:t>
            </a:r>
            <a:r>
              <a:rPr spc="-65" dirty="0"/>
              <a:t> </a:t>
            </a:r>
            <a:r>
              <a:rPr spc="-5" dirty="0"/>
              <a:t>reserved.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9185180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© </a:t>
            </a:r>
            <a:r>
              <a:rPr spc="-5" dirty="0"/>
              <a:t>2019 </a:t>
            </a:r>
            <a:r>
              <a:rPr dirty="0"/>
              <a:t>Optum, Inc. </a:t>
            </a:r>
            <a:r>
              <a:rPr spc="-5" dirty="0"/>
              <a:t>All rights</a:t>
            </a:r>
            <a:r>
              <a:rPr spc="-65" dirty="0"/>
              <a:t> </a:t>
            </a:r>
            <a:r>
              <a:rPr spc="-5" dirty="0"/>
              <a:t>reserved.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93080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96BDE-6273-45B7-BC4E-9DED503AF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BDAEC-6C17-4EB6-B684-45AFA046C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B2E3F-6777-4235-BF4D-92065D3FD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E95F8F-E496-44CC-9B15-A8076D81F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74846-6381-4F10-A84E-10D535D40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D5C71-0289-445F-9CBD-993917B95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521F1B-413C-4B8D-A49C-2A38290BCF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FDE15-4ED9-4B18-B7B6-2D19B2B56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F57AA-A927-4D09-8161-F825A47AD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843C7-F702-4DB0-9B13-4E9DC13DA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93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2FBEF-F14F-4469-8285-3987D3EC1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4F0055-1ED1-4ECE-91EA-0D6EAFAB1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2BAF83-0325-438A-B72B-BE542CACB1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406CA7-8247-478E-9CA2-F74028739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E7F9C1-B210-4717-BFA3-98D330F96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7F691A-AF01-427E-B475-4AD21EDBA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95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DB19-F6D9-444E-A3E7-63A726C76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E95B32-033C-4A8C-B6F5-F4593A9F13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33ECA7-EF89-4984-AEAB-A568977CB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03A93A-7D3E-4387-9C2E-6038153FE5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667ECA-C710-42B8-A9C7-697F3BFBDE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CFD9AC-F0D9-4037-9764-7EC889001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5115C4-CFDB-49A8-9BB4-B67A6F537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67B64A-D3B1-429E-AADF-F42A1014E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63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CABFF-7985-42C7-A8EA-BC2F9D374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77AF21-D70D-440F-8CA3-1CCE44C48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0C8CCF-7B43-44E5-AD85-949C5415E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40B85D-9514-46FD-9AD8-9AC7D5124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163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6DD5FE-7F88-409F-B297-3FF06CEF6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A8315-DD0B-46E0-B11D-DF20BFE0B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8740C-3CAA-4CB6-BBE4-2C7D1FD04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52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43699-2C62-41FE-AB73-9FC98363D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18F3D-B607-4394-9B8F-933B40B45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3238A2-0445-4C64-9BD4-23EFF8EEEF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32ED83-8A80-49AF-A66D-DD872E450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016213-041E-4186-810E-FC5FD1635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FE89DE-E923-42DB-B189-C6B776B57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15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F5B64-B706-41B6-B2A2-A85913929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62B122-B0F5-4EE5-AA3D-0FF22A3BDE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F36B9F-A966-4B79-8F4C-6AFB8C305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88ABA-CAE5-4470-AD21-98363F3B8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49B2BF-39AC-4D4B-86DE-1D4D90EA2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C21A5B-4344-4FA3-A35B-E9FDA5A18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81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C6DDD6-ADAD-47BA-9EE1-004180D32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C8F2D6-2280-4709-ACDC-98D557D0E2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1AD04-2511-4D5C-8F64-78B9D5FCF8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DFF60-0CBC-4E34-BB49-02703707B51F}" type="datetimeFigureOut">
              <a:rPr lang="en-US" smtClean="0"/>
              <a:t>2/24/2023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CCA97-E719-499D-8CB2-FD23ACEC97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7FC6B-6B4D-4605-B17F-56D607BBA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DD196-2542-440B-B203-4B11536814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84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92622" y="6171229"/>
            <a:ext cx="375857" cy="4144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824670" y="6420130"/>
            <a:ext cx="192008" cy="18896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047324" y="6423178"/>
            <a:ext cx="305421" cy="18287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381322" y="6423178"/>
            <a:ext cx="157295" cy="18591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574365" y="6423178"/>
            <a:ext cx="179771" cy="18286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789884" y="6417081"/>
            <a:ext cx="55244" cy="55244"/>
          </a:xfrm>
          <a:custGeom>
            <a:avLst/>
            <a:gdLst/>
            <a:ahLst/>
            <a:cxnLst/>
            <a:rect l="l" t="t" r="r" b="b"/>
            <a:pathLst>
              <a:path w="55244" h="55245">
                <a:moveTo>
                  <a:pt x="27577" y="0"/>
                </a:moveTo>
                <a:lnTo>
                  <a:pt x="16811" y="2285"/>
                </a:lnTo>
                <a:lnTo>
                  <a:pt x="8049" y="8381"/>
                </a:lnTo>
                <a:lnTo>
                  <a:pt x="2156" y="17144"/>
                </a:lnTo>
                <a:lnTo>
                  <a:pt x="0" y="27430"/>
                </a:lnTo>
                <a:lnTo>
                  <a:pt x="2156" y="38146"/>
                </a:lnTo>
                <a:lnTo>
                  <a:pt x="8049" y="46861"/>
                </a:lnTo>
                <a:lnTo>
                  <a:pt x="16811" y="52718"/>
                </a:lnTo>
                <a:lnTo>
                  <a:pt x="27577" y="54861"/>
                </a:lnTo>
                <a:lnTo>
                  <a:pt x="37790" y="52831"/>
                </a:lnTo>
                <a:lnTo>
                  <a:pt x="27577" y="52831"/>
                </a:lnTo>
                <a:lnTo>
                  <a:pt x="17712" y="50862"/>
                </a:lnTo>
                <a:lnTo>
                  <a:pt x="9958" y="45464"/>
                </a:lnTo>
                <a:lnTo>
                  <a:pt x="4885" y="37399"/>
                </a:lnTo>
                <a:lnTo>
                  <a:pt x="3068" y="27430"/>
                </a:lnTo>
                <a:lnTo>
                  <a:pt x="4885" y="18048"/>
                </a:lnTo>
                <a:lnTo>
                  <a:pt x="9958" y="10286"/>
                </a:lnTo>
                <a:lnTo>
                  <a:pt x="17712" y="5000"/>
                </a:lnTo>
                <a:lnTo>
                  <a:pt x="27577" y="3048"/>
                </a:lnTo>
                <a:lnTo>
                  <a:pt x="39711" y="3048"/>
                </a:lnTo>
                <a:lnTo>
                  <a:pt x="38358" y="2143"/>
                </a:lnTo>
                <a:lnTo>
                  <a:pt x="27577" y="0"/>
                </a:lnTo>
                <a:close/>
              </a:path>
              <a:path w="55244" h="55245">
                <a:moveTo>
                  <a:pt x="39711" y="3048"/>
                </a:moveTo>
                <a:lnTo>
                  <a:pt x="27577" y="3048"/>
                </a:lnTo>
                <a:lnTo>
                  <a:pt x="37442" y="5000"/>
                </a:lnTo>
                <a:lnTo>
                  <a:pt x="45197" y="10286"/>
                </a:lnTo>
                <a:lnTo>
                  <a:pt x="50269" y="18048"/>
                </a:lnTo>
                <a:lnTo>
                  <a:pt x="52087" y="27430"/>
                </a:lnTo>
                <a:lnTo>
                  <a:pt x="50123" y="37399"/>
                </a:lnTo>
                <a:lnTo>
                  <a:pt x="44809" y="45464"/>
                </a:lnTo>
                <a:lnTo>
                  <a:pt x="37006" y="50862"/>
                </a:lnTo>
                <a:lnTo>
                  <a:pt x="27577" y="52831"/>
                </a:lnTo>
                <a:lnTo>
                  <a:pt x="37790" y="52831"/>
                </a:lnTo>
                <a:lnTo>
                  <a:pt x="38358" y="52718"/>
                </a:lnTo>
                <a:lnTo>
                  <a:pt x="47118" y="46861"/>
                </a:lnTo>
                <a:lnTo>
                  <a:pt x="53003" y="38146"/>
                </a:lnTo>
                <a:lnTo>
                  <a:pt x="55155" y="27430"/>
                </a:lnTo>
                <a:lnTo>
                  <a:pt x="53003" y="16716"/>
                </a:lnTo>
                <a:lnTo>
                  <a:pt x="47118" y="8001"/>
                </a:lnTo>
                <a:lnTo>
                  <a:pt x="39711" y="3048"/>
                </a:lnTo>
                <a:close/>
              </a:path>
              <a:path w="55244" h="55245">
                <a:moveTo>
                  <a:pt x="35747" y="13207"/>
                </a:moveTo>
                <a:lnTo>
                  <a:pt x="17373" y="13207"/>
                </a:lnTo>
                <a:lnTo>
                  <a:pt x="17373" y="40638"/>
                </a:lnTo>
                <a:lnTo>
                  <a:pt x="21441" y="40638"/>
                </a:lnTo>
                <a:lnTo>
                  <a:pt x="21441" y="30478"/>
                </a:lnTo>
                <a:lnTo>
                  <a:pt x="32679" y="30478"/>
                </a:lnTo>
                <a:lnTo>
                  <a:pt x="36781" y="29463"/>
                </a:lnTo>
                <a:lnTo>
                  <a:pt x="38828" y="27430"/>
                </a:lnTo>
                <a:lnTo>
                  <a:pt x="21441" y="27430"/>
                </a:lnTo>
                <a:lnTo>
                  <a:pt x="21441" y="17270"/>
                </a:lnTo>
                <a:lnTo>
                  <a:pt x="39849" y="17270"/>
                </a:lnTo>
                <a:lnTo>
                  <a:pt x="39849" y="16256"/>
                </a:lnTo>
                <a:lnTo>
                  <a:pt x="35747" y="13207"/>
                </a:lnTo>
                <a:close/>
              </a:path>
              <a:path w="55244" h="55245">
                <a:moveTo>
                  <a:pt x="32679" y="30478"/>
                </a:moveTo>
                <a:lnTo>
                  <a:pt x="28611" y="30478"/>
                </a:lnTo>
                <a:lnTo>
                  <a:pt x="35747" y="40638"/>
                </a:lnTo>
                <a:lnTo>
                  <a:pt x="40849" y="40638"/>
                </a:lnTo>
                <a:lnTo>
                  <a:pt x="32679" y="30478"/>
                </a:lnTo>
                <a:close/>
              </a:path>
              <a:path w="55244" h="55245">
                <a:moveTo>
                  <a:pt x="39849" y="17270"/>
                </a:moveTo>
                <a:lnTo>
                  <a:pt x="32679" y="17270"/>
                </a:lnTo>
                <a:lnTo>
                  <a:pt x="35747" y="19304"/>
                </a:lnTo>
                <a:lnTo>
                  <a:pt x="35747" y="25400"/>
                </a:lnTo>
                <a:lnTo>
                  <a:pt x="32679" y="27430"/>
                </a:lnTo>
                <a:lnTo>
                  <a:pt x="38828" y="27430"/>
                </a:lnTo>
                <a:lnTo>
                  <a:pt x="39849" y="26415"/>
                </a:lnTo>
                <a:lnTo>
                  <a:pt x="39849" y="17270"/>
                </a:lnTo>
                <a:close/>
              </a:path>
            </a:pathLst>
          </a:custGeom>
          <a:solidFill>
            <a:srgbClr val="5455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1140" y="248158"/>
            <a:ext cx="2926715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rgbClr val="5455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642" y="1127505"/>
            <a:ext cx="10989945" cy="2962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1">
                <a:solidFill>
                  <a:srgbClr val="62666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9241028" y="6588817"/>
            <a:ext cx="1995170" cy="153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dirty="0"/>
              <a:t>© </a:t>
            </a:r>
            <a:r>
              <a:rPr spc="-5" dirty="0"/>
              <a:t>2019 </a:t>
            </a:r>
            <a:r>
              <a:rPr dirty="0"/>
              <a:t>Optum, Inc. </a:t>
            </a:r>
            <a:r>
              <a:rPr spc="-5" dirty="0"/>
              <a:t>All rights</a:t>
            </a:r>
            <a:r>
              <a:rPr spc="-65" dirty="0"/>
              <a:t> </a:t>
            </a:r>
            <a:r>
              <a:rPr spc="-5" dirty="0"/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53901" y="6597352"/>
            <a:ext cx="179070" cy="153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878A8D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1724808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file://localhost/Volumes/ARTDEPT/ArtFiles/Logos_Art/OptumHealth/%E2%80%A2OptumImages_fromBrandSite/Lifestyle_AtTable_0108.png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3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hyperlink" Target="http://www.liveandworkwell.com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andworkwell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frontier.uhg.com/Corporate/Brand/Photography%20%20Business/111659186_22.jpg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localhost/Volumes/ARTDEPT/ArtFiles/Logos_Art/OptumHealth/%E2%80%A2%E2%80%A2Optum_Icons_Infographics_2016/Brand%20Icons/Secure/Secure-Grey-RGB.p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26" Type="http://schemas.openxmlformats.org/officeDocument/2006/relationships/notesSlide" Target="../notesSlides/notesSlide5.xml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tags" Target="../tags/tag27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tags" Target="../tags/tag26.xml"/><Relationship Id="rId28" Type="http://schemas.openxmlformats.org/officeDocument/2006/relationships/image" Target="../media/image13.png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Relationship Id="rId27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hyperlink" Target="tel:1-866-248-4096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tags" Target="../tags/tag45.xml"/><Relationship Id="rId26" Type="http://schemas.openxmlformats.org/officeDocument/2006/relationships/image" Target="../media/image22.jpeg"/><Relationship Id="rId3" Type="http://schemas.openxmlformats.org/officeDocument/2006/relationships/tags" Target="../tags/tag30.xml"/><Relationship Id="rId21" Type="http://schemas.openxmlformats.org/officeDocument/2006/relationships/tags" Target="../tags/tag48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5" Type="http://schemas.openxmlformats.org/officeDocument/2006/relationships/notesSlide" Target="../notesSlides/notesSlide8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tags" Target="../tags/tag47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tags" Target="../tags/tag50.xml"/><Relationship Id="rId10" Type="http://schemas.openxmlformats.org/officeDocument/2006/relationships/tags" Target="../tags/tag37.xml"/><Relationship Id="rId19" Type="http://schemas.openxmlformats.org/officeDocument/2006/relationships/tags" Target="../tags/tag46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tags" Target="../tags/tag49.xml"/><Relationship Id="rId27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hris_000\Desktop\OPTUM 2019\06_JUN\28-WF1248643_Optum My Wellbeing_EAP + WL_WIDE\cover 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51" y="0"/>
            <a:ext cx="12165497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spike_for_PPT.png"/>
          <p:cNvPicPr>
            <a:picLocks noChangeAspect="1"/>
          </p:cNvPicPr>
          <p:nvPr/>
        </p:nvPicPr>
        <p:blipFill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326380"/>
            <a:ext cx="9144001" cy="38151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49587" y="-29895"/>
            <a:ext cx="9142413" cy="5270500"/>
          </a:xfrm>
          <a:prstGeom prst="rect">
            <a:avLst/>
          </a:prstGeom>
          <a:gradFill flip="none" rotWithShape="1">
            <a:gsLst>
              <a:gs pos="33000">
                <a:schemeClr val="tx1">
                  <a:lumMod val="50000"/>
                  <a:alpha val="71000"/>
                </a:schemeClr>
              </a:gs>
              <a:gs pos="100000">
                <a:schemeClr val="bg1">
                  <a:alpha val="0"/>
                </a:schemeClr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itle 4"/>
          <p:cNvSpPr txBox="1">
            <a:spLocks/>
          </p:cNvSpPr>
          <p:nvPr/>
        </p:nvSpPr>
        <p:spPr bwMode="gray">
          <a:xfrm>
            <a:off x="6172200" y="93610"/>
            <a:ext cx="5638800" cy="5270500"/>
          </a:xfrm>
          <a:prstGeom prst="rect">
            <a:avLst/>
          </a:prstGeom>
          <a:noFill/>
        </p:spPr>
        <p:txBody>
          <a:bodyPr vert="horz" lIns="320040" tIns="0" rIns="0" bIns="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55565A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Employee Assistance Program (EAP) with WorkLife Services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571534-4427-4A98-8493-8ECEA2261D0C}"/>
              </a:ext>
            </a:extLst>
          </p:cNvPr>
          <p:cNvSpPr/>
          <p:nvPr/>
        </p:nvSpPr>
        <p:spPr>
          <a:xfrm rot="10800000" flipH="1" flipV="1">
            <a:off x="2971799" y="5755826"/>
            <a:ext cx="6248400" cy="725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-5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St. Louis Public Schools 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September 23, 2022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44F06AC-35FB-45DC-8E10-850FFC38DA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252" y="5640469"/>
            <a:ext cx="1891748" cy="112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69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4642" y="290271"/>
            <a:ext cx="284543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5" dirty="0">
                <a:solidFill>
                  <a:srgbClr val="E87721"/>
                </a:solidFill>
              </a:rPr>
              <a:t>Sanvello</a:t>
            </a:r>
            <a:endParaRPr sz="5400"/>
          </a:p>
        </p:txBody>
      </p:sp>
      <p:sp>
        <p:nvSpPr>
          <p:cNvPr id="3" name="object 3"/>
          <p:cNvSpPr txBox="1"/>
          <p:nvPr/>
        </p:nvSpPr>
        <p:spPr>
          <a:xfrm>
            <a:off x="3375152" y="773684"/>
            <a:ext cx="838263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1" u="none" strike="noStrike" kern="1200" cap="none" spc="-5" normalizeH="0" baseline="0" noProof="0" dirty="0">
                <a:ln>
                  <a:noFill/>
                </a:ln>
                <a:solidFill>
                  <a:srgbClr val="62666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 digital treatment support self-help app based on Cognitive Behavioral Therapy</a:t>
            </a:r>
            <a:r>
              <a:rPr kumimoji="0" sz="1600" b="1" i="1" u="none" strike="noStrike" kern="1200" cap="none" spc="280" normalizeH="0" baseline="0" noProof="0" dirty="0">
                <a:ln>
                  <a:noFill/>
                </a:ln>
                <a:solidFill>
                  <a:srgbClr val="62666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1" u="none" strike="noStrike" kern="1200" cap="none" spc="-5" normalizeH="0" baseline="0" noProof="0" dirty="0">
                <a:ln>
                  <a:noFill/>
                </a:ln>
                <a:solidFill>
                  <a:srgbClr val="62666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(CBT)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and mindfulness meditation that provides recommendations </a:t>
            </a:r>
            <a:r>
              <a:rPr spc="-10" dirty="0"/>
              <a:t>for </a:t>
            </a:r>
            <a:r>
              <a:rPr spc="-5" dirty="0"/>
              <a:t>activities designed to be </a:t>
            </a:r>
            <a:r>
              <a:rPr spc="-10" dirty="0"/>
              <a:t>effective </a:t>
            </a:r>
            <a:r>
              <a:rPr spc="-5" dirty="0"/>
              <a:t>in </a:t>
            </a:r>
            <a:r>
              <a:rPr spc="-10" dirty="0"/>
              <a:t>the</a:t>
            </a:r>
            <a:r>
              <a:rPr spc="15" dirty="0"/>
              <a:t> </a:t>
            </a:r>
            <a:r>
              <a:rPr spc="-5" dirty="0"/>
              <a:t>moment.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50">
              <a:latin typeface="Times New Roman"/>
              <a:cs typeface="Times New Roman"/>
            </a:endParaRPr>
          </a:p>
          <a:p>
            <a:pPr marL="8109584">
              <a:lnSpc>
                <a:spcPct val="100000"/>
              </a:lnSpc>
            </a:pPr>
            <a:r>
              <a:rPr sz="2400" i="0" spc="-15" dirty="0">
                <a:solidFill>
                  <a:srgbClr val="E87721"/>
                </a:solidFill>
                <a:latin typeface="Arial"/>
                <a:cs typeface="Arial"/>
              </a:rPr>
              <a:t>Available</a:t>
            </a:r>
            <a:r>
              <a:rPr sz="2400" i="0" spc="-20" dirty="0">
                <a:solidFill>
                  <a:srgbClr val="E87721"/>
                </a:solidFill>
                <a:latin typeface="Arial"/>
                <a:cs typeface="Arial"/>
              </a:rPr>
              <a:t> </a:t>
            </a:r>
            <a:r>
              <a:rPr sz="2400" i="0" dirty="0">
                <a:solidFill>
                  <a:srgbClr val="E87721"/>
                </a:solidFill>
                <a:latin typeface="Arial"/>
                <a:cs typeface="Arial"/>
              </a:rPr>
              <a:t>tools:</a:t>
            </a:r>
            <a:endParaRPr sz="2400">
              <a:latin typeface="Arial"/>
              <a:cs typeface="Arial"/>
            </a:endParaRPr>
          </a:p>
          <a:p>
            <a:pPr marL="8566785" marR="575310">
              <a:lnSpc>
                <a:spcPts val="4260"/>
              </a:lnSpc>
              <a:spcBef>
                <a:spcPts val="115"/>
              </a:spcBef>
            </a:pPr>
            <a:r>
              <a:rPr b="0" i="0" spc="-5" dirty="0">
                <a:latin typeface="Arial"/>
                <a:cs typeface="Arial"/>
              </a:rPr>
              <a:t>Daily Mood</a:t>
            </a:r>
            <a:r>
              <a:rPr b="0" i="0" spc="-95" dirty="0">
                <a:latin typeface="Arial"/>
                <a:cs typeface="Arial"/>
              </a:rPr>
              <a:t> </a:t>
            </a:r>
            <a:r>
              <a:rPr b="0" i="0" spc="-10" dirty="0">
                <a:latin typeface="Arial"/>
                <a:cs typeface="Arial"/>
              </a:rPr>
              <a:t>Tracking  </a:t>
            </a:r>
            <a:r>
              <a:rPr b="0" i="0" spc="-5" dirty="0">
                <a:latin typeface="Arial"/>
                <a:cs typeface="Arial"/>
              </a:rPr>
              <a:t>Guided Journeys  Coping</a:t>
            </a:r>
            <a:r>
              <a:rPr b="0" i="0" spc="-45" dirty="0">
                <a:latin typeface="Arial"/>
                <a:cs typeface="Arial"/>
              </a:rPr>
              <a:t> </a:t>
            </a:r>
            <a:r>
              <a:rPr b="0" i="0" spc="-40" dirty="0">
                <a:latin typeface="Arial"/>
                <a:cs typeface="Arial"/>
              </a:rPr>
              <a:t>Tools</a:t>
            </a: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50">
              <a:latin typeface="Times New Roman"/>
              <a:cs typeface="Times New Roman"/>
            </a:endParaRPr>
          </a:p>
          <a:p>
            <a:pPr marR="347980" algn="r">
              <a:lnSpc>
                <a:spcPct val="100000"/>
              </a:lnSpc>
            </a:pPr>
            <a:r>
              <a:rPr b="0" i="0" spc="-5" dirty="0">
                <a:latin typeface="Arial"/>
                <a:cs typeface="Arial"/>
              </a:rPr>
              <a:t>Progress</a:t>
            </a:r>
            <a:r>
              <a:rPr b="0" i="0" spc="-120" dirty="0">
                <a:latin typeface="Arial"/>
                <a:cs typeface="Arial"/>
              </a:rPr>
              <a:t> </a:t>
            </a:r>
            <a:r>
              <a:rPr b="0" i="0" spc="-5" dirty="0">
                <a:latin typeface="Arial"/>
                <a:cs typeface="Arial"/>
              </a:rPr>
              <a:t>Assessments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53383" y="4259326"/>
            <a:ext cx="38652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How members</a:t>
            </a:r>
            <a:r>
              <a:rPr kumimoji="0" sz="2800" b="1" i="0" u="none" strike="noStrike" kern="1200" cap="none" spc="-3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access:</a:t>
            </a: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53383" y="4691227"/>
            <a:ext cx="4729480" cy="1703672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299085" marR="0" lvl="0" indent="-286385" algn="l" defTabSz="914400" rtl="0" eaLnBrk="1" fontAlgn="auto" latinLnBrk="0" hangingPunct="1">
              <a:lnSpc>
                <a:spcPct val="100000"/>
              </a:lnSpc>
              <a:spcBef>
                <a:spcPts val="32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Go to</a:t>
            </a:r>
            <a:r>
              <a:rPr kumimoji="0" sz="1400" b="0" i="0" u="none" strike="noStrike" kern="1200" cap="none" spc="-3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liveandworkwell.com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6385" algn="l" defTabSz="914400" rtl="0" eaLnBrk="1" fontAlgn="auto" latinLnBrk="0" hangingPunct="1">
              <a:lnSpc>
                <a:spcPct val="100000"/>
              </a:lnSpc>
              <a:spcBef>
                <a:spcPts val="229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Enter access code or select</a:t>
            </a:r>
            <a:r>
              <a:rPr kumimoji="0" sz="1400" b="0" i="0" u="none" strike="noStrike" kern="1200" cap="none" spc="-15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employer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6385" algn="l" defTabSz="914400" rtl="0" eaLnBrk="1" fontAlgn="auto" latinLnBrk="0" hangingPunct="1">
              <a:lnSpc>
                <a:spcPct val="100000"/>
              </a:lnSpc>
              <a:spcBef>
                <a:spcPts val="229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Navigate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</a:t>
            </a: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elf Help/S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anvello</a:t>
            </a:r>
            <a:r>
              <a:rPr kumimoji="0" sz="1400" b="0" i="0" u="none" strike="noStrike" kern="1200" cap="none" spc="-4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tile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6385" algn="l" defTabSz="914400" rtl="0" eaLnBrk="1" fontAlgn="auto" latinLnBrk="0" hangingPunct="1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Go to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Sanvello registration</a:t>
            </a:r>
            <a:r>
              <a:rPr kumimoji="0" sz="1400" b="0" i="0" u="none" strike="noStrike" kern="1200" cap="none" spc="-8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6385" algn="l" defTabSz="914400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Register an</a:t>
            </a:r>
            <a:r>
              <a:rPr kumimoji="0" sz="1400" b="0" i="0" u="none" strike="noStrike" kern="1200" cap="none" spc="-5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account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6385" algn="l" defTabSz="914400" rtl="0" eaLnBrk="1" fontAlgn="auto" latinLnBrk="0" hangingPunct="1">
              <a:lnSpc>
                <a:spcPct val="100000"/>
              </a:lnSpc>
              <a:spcBef>
                <a:spcPts val="229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Go to iOS / Google Play store to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download Sanvello</a:t>
            </a:r>
            <a:r>
              <a:rPr kumimoji="0" sz="1400" b="0" i="0" u="none" strike="noStrike" kern="1200" cap="none" spc="-14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app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6385" algn="l" defTabSz="914400" rtl="0" eaLnBrk="1" fontAlgn="auto" latinLnBrk="0" hangingPunct="1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Log into app using registration</a:t>
            </a:r>
            <a:r>
              <a:rPr kumimoji="0" sz="1400" b="0" i="0" u="none" strike="noStrike" kern="1200" cap="none" spc="-140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information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31820" y="1287780"/>
            <a:ext cx="4661915" cy="29900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691498" y="3995458"/>
            <a:ext cx="2405202" cy="28625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345843" y="2216414"/>
            <a:ext cx="363885" cy="3644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370558" y="2712855"/>
            <a:ext cx="343263" cy="34163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374592" y="3277613"/>
            <a:ext cx="389921" cy="3203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354982" y="3839614"/>
            <a:ext cx="373785" cy="29845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52400" y="2089404"/>
            <a:ext cx="3543300" cy="41041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00" b="0" i="0" u="none" strike="noStrike" kern="1200" cap="none" spc="0" normalizeH="0" baseline="0" noProof="0" dirty="0">
                <a:ln>
                  <a:noFill/>
                </a:ln>
                <a:solidFill>
                  <a:srgbClr val="878A8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© </a:t>
            </a:r>
            <a:r>
              <a:rPr kumimoji="0" sz="900" b="0" i="0" u="none" strike="noStrike" kern="1200" cap="none" spc="-5" normalizeH="0" baseline="0" noProof="0" dirty="0">
                <a:ln>
                  <a:noFill/>
                </a:ln>
                <a:solidFill>
                  <a:srgbClr val="878A8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2019 </a:t>
            </a:r>
            <a:r>
              <a:rPr kumimoji="0" sz="900" b="0" i="0" u="none" strike="noStrike" kern="1200" cap="none" spc="0" normalizeH="0" baseline="0" noProof="0" dirty="0">
                <a:ln>
                  <a:noFill/>
                </a:ln>
                <a:solidFill>
                  <a:srgbClr val="878A8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Optum, Inc. </a:t>
            </a:r>
            <a:r>
              <a:rPr kumimoji="0" sz="900" b="0" i="0" u="none" strike="noStrike" kern="1200" cap="none" spc="-5" normalizeH="0" baseline="0" noProof="0" dirty="0">
                <a:ln>
                  <a:noFill/>
                </a:ln>
                <a:solidFill>
                  <a:srgbClr val="878A8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All rights</a:t>
            </a:r>
            <a:r>
              <a:rPr kumimoji="0" sz="900" b="0" i="0" u="none" strike="noStrike" kern="1200" cap="none" spc="-65" normalizeH="0" baseline="0" noProof="0" dirty="0">
                <a:ln>
                  <a:noFill/>
                </a:ln>
                <a:solidFill>
                  <a:srgbClr val="878A8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900" b="0" i="0" u="none" strike="noStrike" kern="1200" cap="none" spc="-5" normalizeH="0" baseline="0" noProof="0" dirty="0">
                <a:ln>
                  <a:noFill/>
                </a:ln>
                <a:solidFill>
                  <a:srgbClr val="878A8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reserved.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25400" marR="0" lvl="0" indent="0" algn="l" defTabSz="914400" rtl="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00" b="0" i="0" u="none" strike="noStrike" kern="1200" cap="none" spc="-5" normalizeH="0" baseline="0" noProof="0" dirty="0">
                <a:ln>
                  <a:noFill/>
                </a:ln>
                <a:solidFill>
                  <a:srgbClr val="878A8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988477" y="4342589"/>
            <a:ext cx="4537015" cy="140704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45D00"/>
              </a:buClr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2" descr="C:\Users\ckrame6\Desktop\SEP 2014\09.22\legal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20" t="7047" b="17660"/>
          <a:stretch/>
        </p:blipFill>
        <p:spPr bwMode="auto">
          <a:xfrm>
            <a:off x="1990186" y="1754910"/>
            <a:ext cx="4536123" cy="2679856"/>
          </a:xfrm>
          <a:prstGeom prst="rect">
            <a:avLst/>
          </a:prstGeom>
          <a:noFill/>
          <a:ln w="28575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Legal services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57604" y="5786793"/>
            <a:ext cx="75335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*Some exceptions apply. Cannot be used for a second opinion or for issues with an employer, health insurer or health care provider.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986168" y="1384643"/>
            <a:ext cx="4537015" cy="474176"/>
          </a:xfrm>
          <a:prstGeom prst="rect">
            <a:avLst/>
          </a:prstGeom>
          <a:solidFill>
            <a:schemeClr val="accent1"/>
          </a:solidFill>
        </p:spPr>
        <p:txBody>
          <a:bodyPr wrap="square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45D00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Access to licensed, state-specific attorneys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098052" y="4586546"/>
            <a:ext cx="4459767" cy="10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One 30-minute telephone or in-person consultation per issue per year at no cost to you* </a:t>
            </a:r>
          </a:p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Ongoing representation by an attorney at a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25% discounted rate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780662" y="1453912"/>
            <a:ext cx="4395344" cy="390876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Consumer issues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Criminal matters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Deeds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Document preparation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IRS matters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Living wills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Power of attorney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Probate 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Real estate services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Separation and divorce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State-specific will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Traffic matters</a:t>
            </a:r>
          </a:p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Trusts</a:t>
            </a:r>
          </a:p>
        </p:txBody>
      </p:sp>
    </p:spTree>
    <p:extLst>
      <p:ext uri="{BB962C8B-B14F-4D97-AF65-F5344CB8AC3E}">
        <p14:creationId xmlns:p14="http://schemas.microsoft.com/office/powerpoint/2010/main" val="324337108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988477" y="4342589"/>
            <a:ext cx="4537015" cy="140704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45D00"/>
              </a:buClr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Lifestyle_AtTable_0108.png" descr="/Volumes/ARTDEPT/ArtFiles/Logos_Art/OptumHealth/•OptumImages_fromBrandSite/Lifestyle_AtTable_0108.png"/>
          <p:cNvPicPr>
            <a:picLocks noChangeAspect="1"/>
          </p:cNvPicPr>
          <p:nvPr/>
        </p:nvPicPr>
        <p:blipFill rotWithShape="1"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87" t="27693" r="19075" b="733"/>
          <a:stretch>
            <a:fillRect/>
          </a:stretch>
        </p:blipFill>
        <p:spPr>
          <a:xfrm>
            <a:off x="1985819" y="1799907"/>
            <a:ext cx="4537364" cy="313000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Financial services</a:t>
            </a:r>
          </a:p>
        </p:txBody>
      </p:sp>
      <p:sp>
        <p:nvSpPr>
          <p:cNvPr id="2" name="Rectangle 1"/>
          <p:cNvSpPr/>
          <p:nvPr/>
        </p:nvSpPr>
        <p:spPr>
          <a:xfrm>
            <a:off x="6780662" y="1453912"/>
            <a:ext cx="4395344" cy="301621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401(k), HSA, IRA, etc.</a:t>
            </a:r>
          </a:p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Bankruptcy</a:t>
            </a:r>
          </a:p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Budget management</a:t>
            </a:r>
          </a:p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College funding</a:t>
            </a:r>
          </a:p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Debt reduction</a:t>
            </a:r>
          </a:p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Estate planning</a:t>
            </a:r>
          </a:p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Investment plans</a:t>
            </a:r>
          </a:p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Retirement planning</a:t>
            </a:r>
          </a:p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Taxes</a:t>
            </a:r>
          </a:p>
          <a:p>
            <a:pPr marL="182880" marR="0" lvl="1" indent="-18288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E87722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Wage garnishment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86168" y="1384643"/>
            <a:ext cx="4537015" cy="474176"/>
          </a:xfrm>
          <a:prstGeom prst="rect">
            <a:avLst/>
          </a:prstGeom>
          <a:solidFill>
            <a:schemeClr val="accent1"/>
          </a:solidFill>
        </p:spPr>
        <p:txBody>
          <a:bodyPr wrap="square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45D00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Access to credentialed financial professionals</a:t>
            </a:r>
          </a:p>
        </p:txBody>
      </p:sp>
      <p:sp>
        <p:nvSpPr>
          <p:cNvPr id="3" name="Rectangle 2"/>
          <p:cNvSpPr/>
          <p:nvPr/>
        </p:nvSpPr>
        <p:spPr>
          <a:xfrm>
            <a:off x="2098052" y="5059912"/>
            <a:ext cx="445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marR="0" lvl="0" indent="-18288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87722"/>
              </a:buClr>
              <a:buSzTx/>
              <a:buFont typeface="Arial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Two telephone consultations with a money coach (30–60 minutes in length) per issue per year</a:t>
            </a:r>
          </a:p>
        </p:txBody>
      </p:sp>
    </p:spTree>
    <p:extLst>
      <p:ext uri="{BB962C8B-B14F-4D97-AF65-F5344CB8AC3E}">
        <p14:creationId xmlns:p14="http://schemas.microsoft.com/office/powerpoint/2010/main" val="3358929090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941103" y="6609595"/>
            <a:ext cx="6009056" cy="652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893021" y="369442"/>
            <a:ext cx="7574252" cy="381515"/>
          </a:xfrm>
          <a:prstGeom prst="rect">
            <a:avLst/>
          </a:prstGeom>
        </p:spPr>
        <p:txBody>
          <a:bodyPr vert="horz" wrap="square" lIns="0" tIns="12065" rIns="0" bIns="0" rtlCol="0" anchor="b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spc="-5" dirty="0">
                <a:solidFill>
                  <a:srgbClr val="63666A"/>
                </a:solidFill>
                <a:latin typeface="Arial"/>
                <a:cs typeface="Arial"/>
              </a:rPr>
              <a:t>WorkLife: Personalized Support for All Life</a:t>
            </a:r>
            <a:r>
              <a:rPr sz="2400" b="1" spc="-10" dirty="0">
                <a:solidFill>
                  <a:srgbClr val="63666A"/>
                </a:solidFill>
                <a:latin typeface="Arial"/>
                <a:cs typeface="Arial"/>
              </a:rPr>
              <a:t> Stages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82724" y="1695450"/>
            <a:ext cx="2351531" cy="438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24951" y="1714372"/>
            <a:ext cx="838200" cy="38227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137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du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lt/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</a:t>
            </a: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der  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Services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982724" y="4103371"/>
            <a:ext cx="2420873" cy="4381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24951" y="4122611"/>
            <a:ext cx="1356360" cy="38227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137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Chronic Condition  Support</a:t>
            </a: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Services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331203" y="1667256"/>
            <a:ext cx="2352293" cy="4381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373239" y="1685797"/>
            <a:ext cx="1151890" cy="38227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137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/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</a:t>
            </a: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ren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ng  Services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040630" y="1679448"/>
            <a:ext cx="2142743" cy="22242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040630" y="1692784"/>
            <a:ext cx="2143125" cy="2254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42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WorkLife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165100" marR="158115" lvl="0" indent="377825" algn="l" defTabSz="914400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Saving time:  One call handles it</a:t>
            </a:r>
            <a:r>
              <a:rPr kumimoji="0" sz="1400" b="1" i="0" u="none" strike="noStrike" kern="1200" cap="none" spc="-9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all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7262495" y="2181807"/>
          <a:ext cx="2689860" cy="15404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86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3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40442">
                <a:tc>
                  <a:txBody>
                    <a:bodyPr/>
                    <a:lstStyle/>
                    <a:p>
                      <a:pPr marL="215900" indent="-88900">
                        <a:lnSpc>
                          <a:spcPts val="994"/>
                        </a:lnSpc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Childcare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Parenting support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marR="218440" indent="-88900">
                        <a:lnSpc>
                          <a:spcPts val="1030"/>
                        </a:lnSpc>
                        <a:spcBef>
                          <a:spcPts val="29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Child</a:t>
                      </a:r>
                      <a:r>
                        <a:rPr sz="900" spc="-7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development  experts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19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Help for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teens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Pregnancy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services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marR="257175" indent="-88900">
                        <a:lnSpc>
                          <a:spcPts val="1030"/>
                        </a:lnSpc>
                        <a:spcBef>
                          <a:spcPts val="29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Childbi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rt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Nu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rs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ing  professionals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18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Camps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ts val="990"/>
                        </a:lnSpc>
                        <a:spcBef>
                          <a:spcPts val="219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Family activities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3525" marR="582930" indent="-89535">
                        <a:lnSpc>
                          <a:spcPts val="1030"/>
                        </a:lnSpc>
                        <a:spcBef>
                          <a:spcPts val="71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6416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Adop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ion  support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63525" marR="208915" indent="-89535">
                        <a:lnSpc>
                          <a:spcPts val="1030"/>
                        </a:lnSpc>
                        <a:spcBef>
                          <a:spcPts val="26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6416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Grand</a:t>
                      </a:r>
                      <a:r>
                        <a:rPr sz="900" spc="-7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parenting  assistance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63525" marR="119380" indent="-89535">
                        <a:lnSpc>
                          <a:spcPts val="1030"/>
                        </a:lnSpc>
                        <a:spcBef>
                          <a:spcPts val="26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6416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Help for non-  traditional</a:t>
                      </a:r>
                      <a:r>
                        <a:rPr sz="900" spc="-6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families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63525" marR="240665" indent="-89535">
                        <a:lnSpc>
                          <a:spcPts val="1030"/>
                        </a:lnSpc>
                        <a:spcBef>
                          <a:spcPts val="26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6416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Co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mm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uni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ion  training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63525" marR="297180" indent="-89535">
                        <a:lnSpc>
                          <a:spcPts val="1030"/>
                        </a:lnSpc>
                        <a:spcBef>
                          <a:spcPts val="26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6416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Special</a:t>
                      </a:r>
                      <a:r>
                        <a:rPr sz="900" spc="-5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Needs 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Support</a:t>
                      </a:r>
                      <a:r>
                        <a:rPr sz="900" spc="-4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Team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9017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1898332" y="4604371"/>
          <a:ext cx="2359660" cy="15404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1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8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40442">
                <a:tc>
                  <a:txBody>
                    <a:bodyPr/>
                    <a:lstStyle/>
                    <a:p>
                      <a:pPr marL="215900" indent="-88900">
                        <a:lnSpc>
                          <a:spcPts val="994"/>
                        </a:lnSpc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Aids 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to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daily</a:t>
                      </a:r>
                      <a:r>
                        <a:rPr sz="900" spc="-3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living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Medical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suppliers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marR="310515" indent="-88900">
                        <a:lnSpc>
                          <a:spcPts val="1030"/>
                        </a:lnSpc>
                        <a:spcBef>
                          <a:spcPts val="29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F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ood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nu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tr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ion  assistance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19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Self care</a:t>
                      </a:r>
                      <a:r>
                        <a:rPr sz="900" spc="-1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tools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Travel</a:t>
                      </a:r>
                      <a:r>
                        <a:rPr sz="900" spc="-2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assistance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Social services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Home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healthcare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marR="419100" indent="-88900">
                        <a:lnSpc>
                          <a:spcPts val="1030"/>
                        </a:lnSpc>
                        <a:spcBef>
                          <a:spcPts val="29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Mail order  pha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rm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ies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6850" marR="506095" indent="-88900">
                        <a:lnSpc>
                          <a:spcPts val="1030"/>
                        </a:lnSpc>
                        <a:spcBef>
                          <a:spcPts val="71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9748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Medical  alert  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900" spc="-1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ms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96850" indent="-88900">
                        <a:lnSpc>
                          <a:spcPct val="100000"/>
                        </a:lnSpc>
                        <a:spcBef>
                          <a:spcPts val="18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9748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Special</a:t>
                      </a:r>
                      <a:r>
                        <a:rPr sz="900" spc="-8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housing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96850" marR="183515" indent="-88900">
                        <a:lnSpc>
                          <a:spcPts val="1030"/>
                        </a:lnSpc>
                        <a:spcBef>
                          <a:spcPts val="29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9748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Help 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900" spc="-4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work 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issues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96850" marR="373380" indent="-88900">
                        <a:lnSpc>
                          <a:spcPts val="1030"/>
                        </a:lnSpc>
                        <a:spcBef>
                          <a:spcPts val="26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9748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Assistive  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hnology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9017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1911033" y="2208830"/>
          <a:ext cx="2610485" cy="111524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0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15246">
                <a:tc>
                  <a:txBody>
                    <a:bodyPr/>
                    <a:lstStyle/>
                    <a:p>
                      <a:pPr marL="215900" indent="-88900">
                        <a:lnSpc>
                          <a:spcPts val="994"/>
                        </a:lnSpc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Financial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planning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Retirement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planning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Legal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services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Housing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assistance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Support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services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9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Respite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care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ts val="99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Insurance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information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895" marR="526415" indent="-88900">
                        <a:lnSpc>
                          <a:spcPts val="1030"/>
                        </a:lnSpc>
                        <a:spcBef>
                          <a:spcPts val="71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76530" algn="l"/>
                        </a:tabLst>
                      </a:pP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edi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e/  Medicaid  support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75895" indent="-88900">
                        <a:lnSpc>
                          <a:spcPct val="100000"/>
                        </a:lnSpc>
                        <a:spcBef>
                          <a:spcPts val="18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7653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Transportation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75895" marR="310515" indent="-88900">
                        <a:lnSpc>
                          <a:spcPts val="1030"/>
                        </a:lnSpc>
                        <a:spcBef>
                          <a:spcPts val="29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7653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Long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di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an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ce 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caregiving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75895" indent="-88900">
                        <a:lnSpc>
                          <a:spcPct val="100000"/>
                        </a:lnSpc>
                        <a:spcBef>
                          <a:spcPts val="18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7653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Aids 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to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daily</a:t>
                      </a:r>
                      <a:r>
                        <a:rPr sz="900" spc="-3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living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9017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object 18"/>
          <p:cNvSpPr/>
          <p:nvPr/>
        </p:nvSpPr>
        <p:spPr>
          <a:xfrm>
            <a:off x="4850130" y="4103371"/>
            <a:ext cx="2069591" cy="4381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91977" y="4122611"/>
            <a:ext cx="972819" cy="38227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137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onven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ence  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Services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4782821" y="4597939"/>
          <a:ext cx="2574925" cy="11379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1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3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7992">
                <a:tc>
                  <a:txBody>
                    <a:bodyPr/>
                    <a:lstStyle/>
                    <a:p>
                      <a:pPr marL="215900" indent="-88900">
                        <a:lnSpc>
                          <a:spcPts val="994"/>
                        </a:lnSpc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Household</a:t>
                      </a:r>
                      <a:r>
                        <a:rPr sz="900" spc="-6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needs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Personal</a:t>
                      </a:r>
                      <a:r>
                        <a:rPr sz="900" spc="-8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issues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marR="358140" indent="-88900">
                        <a:lnSpc>
                          <a:spcPts val="1030"/>
                        </a:lnSpc>
                        <a:spcBef>
                          <a:spcPts val="29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Re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cr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ea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ional  activities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19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Shopping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Entertainment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7010" indent="-88900">
                        <a:lnSpc>
                          <a:spcPct val="100000"/>
                        </a:lnSpc>
                        <a:spcBef>
                          <a:spcPts val="63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0764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Dining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07010" marR="725805" indent="-88900">
                        <a:lnSpc>
                          <a:spcPts val="1030"/>
                        </a:lnSpc>
                        <a:spcBef>
                          <a:spcPts val="29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0764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Nigh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li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fe 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options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07010" indent="-88900">
                        <a:lnSpc>
                          <a:spcPct val="100000"/>
                        </a:lnSpc>
                        <a:spcBef>
                          <a:spcPts val="18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0764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Health and </a:t>
                      </a:r>
                      <a:r>
                        <a:rPr sz="900" spc="-1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wellness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07010" indent="-88900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0764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Pet Services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07010" marR="600075" indent="-88900">
                        <a:lnSpc>
                          <a:spcPts val="1030"/>
                        </a:lnSpc>
                        <a:spcBef>
                          <a:spcPts val="29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0764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Domestic  Relo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ion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8001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object 21"/>
          <p:cNvSpPr/>
          <p:nvPr/>
        </p:nvSpPr>
        <p:spPr>
          <a:xfrm>
            <a:off x="7653529" y="4103371"/>
            <a:ext cx="2069591" cy="43814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695502" y="4122611"/>
            <a:ext cx="668655" cy="38227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137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Life  </a:t>
            </a: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Lea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rn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ng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23" name="object 23"/>
          <p:cNvGraphicFramePr>
            <a:graphicFrameLocks noGrp="1"/>
          </p:cNvGraphicFramePr>
          <p:nvPr/>
        </p:nvGraphicFramePr>
        <p:xfrm>
          <a:off x="7586345" y="4604318"/>
          <a:ext cx="2545714" cy="1471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82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71862">
                <a:tc>
                  <a:txBody>
                    <a:bodyPr/>
                    <a:lstStyle/>
                    <a:p>
                      <a:pPr marL="215900" indent="-88900">
                        <a:lnSpc>
                          <a:spcPts val="994"/>
                        </a:lnSpc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School issues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marR="158750" indent="-88900">
                        <a:lnSpc>
                          <a:spcPts val="1030"/>
                        </a:lnSpc>
                        <a:spcBef>
                          <a:spcPts val="29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Special</a:t>
                      </a:r>
                      <a:r>
                        <a:rPr sz="900" spc="-6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education  resources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indent="-88900">
                        <a:lnSpc>
                          <a:spcPct val="100000"/>
                        </a:lnSpc>
                        <a:spcBef>
                          <a:spcPts val="18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College selection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marR="417195" indent="-88900">
                        <a:lnSpc>
                          <a:spcPts val="1030"/>
                        </a:lnSpc>
                        <a:spcBef>
                          <a:spcPts val="29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Financial</a:t>
                      </a:r>
                      <a:r>
                        <a:rPr sz="900" spc="-6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aid  assistance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marR="49530" indent="-88900">
                        <a:lnSpc>
                          <a:spcPts val="1030"/>
                        </a:lnSpc>
                        <a:spcBef>
                          <a:spcPts val="26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Alternative  education</a:t>
                      </a:r>
                      <a:r>
                        <a:rPr sz="900" spc="-6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programs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215900" marR="49530" indent="-88900">
                        <a:lnSpc>
                          <a:spcPts val="1030"/>
                        </a:lnSpc>
                        <a:spcBef>
                          <a:spcPts val="26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216535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Community  education</a:t>
                      </a:r>
                      <a:r>
                        <a:rPr sz="900" spc="-6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programs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6685" marR="596265" indent="-89535">
                        <a:lnSpc>
                          <a:spcPts val="1030"/>
                        </a:lnSpc>
                        <a:spcBef>
                          <a:spcPts val="71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4732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Career  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ul</a:t>
                      </a:r>
                      <a:r>
                        <a:rPr sz="90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ing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46685" marR="323850" indent="-89535">
                        <a:lnSpc>
                          <a:spcPts val="1030"/>
                        </a:lnSpc>
                        <a:spcBef>
                          <a:spcPts val="260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4732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Adult</a:t>
                      </a:r>
                      <a:r>
                        <a:rPr sz="900" spc="-7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education  classes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46685" indent="-89535">
                        <a:lnSpc>
                          <a:spcPct val="100000"/>
                        </a:lnSpc>
                        <a:spcBef>
                          <a:spcPts val="18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4732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Enrichment</a:t>
                      </a:r>
                      <a:r>
                        <a:rPr sz="900" spc="-5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classes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46685" indent="-89535">
                        <a:lnSpc>
                          <a:spcPct val="100000"/>
                        </a:lnSpc>
                        <a:spcBef>
                          <a:spcPts val="21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4732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Lectures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46685" marR="207010" indent="-89535">
                        <a:lnSpc>
                          <a:spcPts val="1030"/>
                        </a:lnSpc>
                        <a:spcBef>
                          <a:spcPts val="29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4732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Music, dance,</a:t>
                      </a:r>
                      <a:r>
                        <a:rPr sz="900" spc="-4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art,  and craft</a:t>
                      </a:r>
                      <a:r>
                        <a:rPr sz="900" spc="-30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classes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46685" indent="-89535">
                        <a:lnSpc>
                          <a:spcPct val="100000"/>
                        </a:lnSpc>
                        <a:spcBef>
                          <a:spcPts val="185"/>
                        </a:spcBef>
                        <a:buClr>
                          <a:srgbClr val="D19000"/>
                        </a:buClr>
                        <a:buChar char="•"/>
                        <a:tabLst>
                          <a:tab pos="147320" algn="l"/>
                        </a:tabLst>
                      </a:pPr>
                      <a:r>
                        <a:rPr sz="900" spc="-5" dirty="0">
                          <a:solidFill>
                            <a:srgbClr val="63666A"/>
                          </a:solidFill>
                          <a:latin typeface="Arial"/>
                          <a:cs typeface="Arial"/>
                        </a:rPr>
                        <a:t>Online learning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9017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object 24"/>
          <p:cNvSpPr/>
          <p:nvPr/>
        </p:nvSpPr>
        <p:spPr>
          <a:xfrm>
            <a:off x="5439156" y="2026920"/>
            <a:ext cx="1352549" cy="135254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629400" y="4050030"/>
            <a:ext cx="801624" cy="80162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629401" y="4050030"/>
            <a:ext cx="802005" cy="802005"/>
          </a:xfrm>
          <a:custGeom>
            <a:avLst/>
            <a:gdLst/>
            <a:ahLst/>
            <a:cxnLst/>
            <a:rect l="l" t="t" r="r" b="b"/>
            <a:pathLst>
              <a:path w="802004" h="802004">
                <a:moveTo>
                  <a:pt x="0" y="400812"/>
                </a:moveTo>
                <a:lnTo>
                  <a:pt x="2696" y="354069"/>
                </a:lnTo>
                <a:lnTo>
                  <a:pt x="10585" y="308909"/>
                </a:lnTo>
                <a:lnTo>
                  <a:pt x="23366" y="265635"/>
                </a:lnTo>
                <a:lnTo>
                  <a:pt x="40739" y="224545"/>
                </a:lnTo>
                <a:lnTo>
                  <a:pt x="62401" y="185942"/>
                </a:lnTo>
                <a:lnTo>
                  <a:pt x="88054" y="150125"/>
                </a:lnTo>
                <a:lnTo>
                  <a:pt x="117395" y="117395"/>
                </a:lnTo>
                <a:lnTo>
                  <a:pt x="150125" y="88054"/>
                </a:lnTo>
                <a:lnTo>
                  <a:pt x="185942" y="62401"/>
                </a:lnTo>
                <a:lnTo>
                  <a:pt x="224545" y="40739"/>
                </a:lnTo>
                <a:lnTo>
                  <a:pt x="265635" y="23366"/>
                </a:lnTo>
                <a:lnTo>
                  <a:pt x="308909" y="10585"/>
                </a:lnTo>
                <a:lnTo>
                  <a:pt x="354069" y="2696"/>
                </a:lnTo>
                <a:lnTo>
                  <a:pt x="400812" y="0"/>
                </a:lnTo>
                <a:lnTo>
                  <a:pt x="447554" y="2696"/>
                </a:lnTo>
                <a:lnTo>
                  <a:pt x="492714" y="10585"/>
                </a:lnTo>
                <a:lnTo>
                  <a:pt x="535988" y="23366"/>
                </a:lnTo>
                <a:lnTo>
                  <a:pt x="577078" y="40739"/>
                </a:lnTo>
                <a:lnTo>
                  <a:pt x="615681" y="62401"/>
                </a:lnTo>
                <a:lnTo>
                  <a:pt x="651498" y="88054"/>
                </a:lnTo>
                <a:lnTo>
                  <a:pt x="684228" y="117395"/>
                </a:lnTo>
                <a:lnTo>
                  <a:pt x="713569" y="150125"/>
                </a:lnTo>
                <a:lnTo>
                  <a:pt x="739222" y="185942"/>
                </a:lnTo>
                <a:lnTo>
                  <a:pt x="760884" y="224545"/>
                </a:lnTo>
                <a:lnTo>
                  <a:pt x="778257" y="265635"/>
                </a:lnTo>
                <a:lnTo>
                  <a:pt x="791038" y="308909"/>
                </a:lnTo>
                <a:lnTo>
                  <a:pt x="798927" y="354069"/>
                </a:lnTo>
                <a:lnTo>
                  <a:pt x="801624" y="400812"/>
                </a:lnTo>
                <a:lnTo>
                  <a:pt x="798927" y="447554"/>
                </a:lnTo>
                <a:lnTo>
                  <a:pt x="791038" y="492714"/>
                </a:lnTo>
                <a:lnTo>
                  <a:pt x="778257" y="535988"/>
                </a:lnTo>
                <a:lnTo>
                  <a:pt x="760884" y="577078"/>
                </a:lnTo>
                <a:lnTo>
                  <a:pt x="739222" y="615681"/>
                </a:lnTo>
                <a:lnTo>
                  <a:pt x="713569" y="651498"/>
                </a:lnTo>
                <a:lnTo>
                  <a:pt x="684228" y="684228"/>
                </a:lnTo>
                <a:lnTo>
                  <a:pt x="651498" y="713569"/>
                </a:lnTo>
                <a:lnTo>
                  <a:pt x="615681" y="739222"/>
                </a:lnTo>
                <a:lnTo>
                  <a:pt x="577078" y="760884"/>
                </a:lnTo>
                <a:lnTo>
                  <a:pt x="535988" y="778257"/>
                </a:lnTo>
                <a:lnTo>
                  <a:pt x="492714" y="791038"/>
                </a:lnTo>
                <a:lnTo>
                  <a:pt x="447554" y="798927"/>
                </a:lnTo>
                <a:lnTo>
                  <a:pt x="400812" y="801624"/>
                </a:lnTo>
                <a:lnTo>
                  <a:pt x="354069" y="798927"/>
                </a:lnTo>
                <a:lnTo>
                  <a:pt x="308909" y="791038"/>
                </a:lnTo>
                <a:lnTo>
                  <a:pt x="265635" y="778257"/>
                </a:lnTo>
                <a:lnTo>
                  <a:pt x="224545" y="760884"/>
                </a:lnTo>
                <a:lnTo>
                  <a:pt x="185942" y="739222"/>
                </a:lnTo>
                <a:lnTo>
                  <a:pt x="150125" y="713569"/>
                </a:lnTo>
                <a:lnTo>
                  <a:pt x="117395" y="684228"/>
                </a:lnTo>
                <a:lnTo>
                  <a:pt x="88054" y="651498"/>
                </a:lnTo>
                <a:lnTo>
                  <a:pt x="62401" y="615681"/>
                </a:lnTo>
                <a:lnTo>
                  <a:pt x="40739" y="577078"/>
                </a:lnTo>
                <a:lnTo>
                  <a:pt x="23366" y="535988"/>
                </a:lnTo>
                <a:lnTo>
                  <a:pt x="10585" y="492714"/>
                </a:lnTo>
                <a:lnTo>
                  <a:pt x="2696" y="447554"/>
                </a:lnTo>
                <a:lnTo>
                  <a:pt x="0" y="400812"/>
                </a:lnTo>
                <a:close/>
              </a:path>
            </a:pathLst>
          </a:custGeom>
          <a:ln w="28956">
            <a:solidFill>
              <a:srgbClr val="D45D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9393174" y="4050030"/>
            <a:ext cx="801623" cy="80162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9393174" y="4050030"/>
            <a:ext cx="802005" cy="802005"/>
          </a:xfrm>
          <a:custGeom>
            <a:avLst/>
            <a:gdLst/>
            <a:ahLst/>
            <a:cxnLst/>
            <a:rect l="l" t="t" r="r" b="b"/>
            <a:pathLst>
              <a:path w="802004" h="802004">
                <a:moveTo>
                  <a:pt x="0" y="400812"/>
                </a:moveTo>
                <a:lnTo>
                  <a:pt x="2696" y="354069"/>
                </a:lnTo>
                <a:lnTo>
                  <a:pt x="10585" y="308909"/>
                </a:lnTo>
                <a:lnTo>
                  <a:pt x="23366" y="265635"/>
                </a:lnTo>
                <a:lnTo>
                  <a:pt x="40739" y="224545"/>
                </a:lnTo>
                <a:lnTo>
                  <a:pt x="62401" y="185942"/>
                </a:lnTo>
                <a:lnTo>
                  <a:pt x="88054" y="150125"/>
                </a:lnTo>
                <a:lnTo>
                  <a:pt x="117395" y="117395"/>
                </a:lnTo>
                <a:lnTo>
                  <a:pt x="150125" y="88054"/>
                </a:lnTo>
                <a:lnTo>
                  <a:pt x="185942" y="62401"/>
                </a:lnTo>
                <a:lnTo>
                  <a:pt x="224545" y="40739"/>
                </a:lnTo>
                <a:lnTo>
                  <a:pt x="265635" y="23366"/>
                </a:lnTo>
                <a:lnTo>
                  <a:pt x="308909" y="10585"/>
                </a:lnTo>
                <a:lnTo>
                  <a:pt x="354069" y="2696"/>
                </a:lnTo>
                <a:lnTo>
                  <a:pt x="400812" y="0"/>
                </a:lnTo>
                <a:lnTo>
                  <a:pt x="447554" y="2696"/>
                </a:lnTo>
                <a:lnTo>
                  <a:pt x="492714" y="10585"/>
                </a:lnTo>
                <a:lnTo>
                  <a:pt x="535988" y="23366"/>
                </a:lnTo>
                <a:lnTo>
                  <a:pt x="577078" y="40739"/>
                </a:lnTo>
                <a:lnTo>
                  <a:pt x="615681" y="62401"/>
                </a:lnTo>
                <a:lnTo>
                  <a:pt x="651498" y="88054"/>
                </a:lnTo>
                <a:lnTo>
                  <a:pt x="684228" y="117395"/>
                </a:lnTo>
                <a:lnTo>
                  <a:pt x="713569" y="150125"/>
                </a:lnTo>
                <a:lnTo>
                  <a:pt x="739222" y="185942"/>
                </a:lnTo>
                <a:lnTo>
                  <a:pt x="760884" y="224545"/>
                </a:lnTo>
                <a:lnTo>
                  <a:pt x="778257" y="265635"/>
                </a:lnTo>
                <a:lnTo>
                  <a:pt x="791038" y="308909"/>
                </a:lnTo>
                <a:lnTo>
                  <a:pt x="798927" y="354069"/>
                </a:lnTo>
                <a:lnTo>
                  <a:pt x="801624" y="400812"/>
                </a:lnTo>
                <a:lnTo>
                  <a:pt x="798927" y="447554"/>
                </a:lnTo>
                <a:lnTo>
                  <a:pt x="791038" y="492714"/>
                </a:lnTo>
                <a:lnTo>
                  <a:pt x="778257" y="535988"/>
                </a:lnTo>
                <a:lnTo>
                  <a:pt x="760884" y="577078"/>
                </a:lnTo>
                <a:lnTo>
                  <a:pt x="739222" y="615681"/>
                </a:lnTo>
                <a:lnTo>
                  <a:pt x="713569" y="651498"/>
                </a:lnTo>
                <a:lnTo>
                  <a:pt x="684228" y="684228"/>
                </a:lnTo>
                <a:lnTo>
                  <a:pt x="651498" y="713569"/>
                </a:lnTo>
                <a:lnTo>
                  <a:pt x="615681" y="739222"/>
                </a:lnTo>
                <a:lnTo>
                  <a:pt x="577078" y="760884"/>
                </a:lnTo>
                <a:lnTo>
                  <a:pt x="535988" y="778257"/>
                </a:lnTo>
                <a:lnTo>
                  <a:pt x="492714" y="791038"/>
                </a:lnTo>
                <a:lnTo>
                  <a:pt x="447554" y="798927"/>
                </a:lnTo>
                <a:lnTo>
                  <a:pt x="400812" y="801624"/>
                </a:lnTo>
                <a:lnTo>
                  <a:pt x="354069" y="798927"/>
                </a:lnTo>
                <a:lnTo>
                  <a:pt x="308909" y="791038"/>
                </a:lnTo>
                <a:lnTo>
                  <a:pt x="265635" y="778257"/>
                </a:lnTo>
                <a:lnTo>
                  <a:pt x="224545" y="760884"/>
                </a:lnTo>
                <a:lnTo>
                  <a:pt x="185942" y="739222"/>
                </a:lnTo>
                <a:lnTo>
                  <a:pt x="150125" y="713569"/>
                </a:lnTo>
                <a:lnTo>
                  <a:pt x="117395" y="684228"/>
                </a:lnTo>
                <a:lnTo>
                  <a:pt x="88054" y="651498"/>
                </a:lnTo>
                <a:lnTo>
                  <a:pt x="62401" y="615681"/>
                </a:lnTo>
                <a:lnTo>
                  <a:pt x="40739" y="577078"/>
                </a:lnTo>
                <a:lnTo>
                  <a:pt x="23366" y="535988"/>
                </a:lnTo>
                <a:lnTo>
                  <a:pt x="10585" y="492714"/>
                </a:lnTo>
                <a:lnTo>
                  <a:pt x="2696" y="447554"/>
                </a:lnTo>
                <a:lnTo>
                  <a:pt x="0" y="400812"/>
                </a:lnTo>
                <a:close/>
              </a:path>
            </a:pathLst>
          </a:custGeom>
          <a:ln w="28956">
            <a:solidFill>
              <a:srgbClr val="D45D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393174" y="1597153"/>
            <a:ext cx="801623" cy="80162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9393174" y="1597153"/>
            <a:ext cx="802005" cy="802005"/>
          </a:xfrm>
          <a:custGeom>
            <a:avLst/>
            <a:gdLst/>
            <a:ahLst/>
            <a:cxnLst/>
            <a:rect l="l" t="t" r="r" b="b"/>
            <a:pathLst>
              <a:path w="802004" h="802005">
                <a:moveTo>
                  <a:pt x="0" y="400812"/>
                </a:moveTo>
                <a:lnTo>
                  <a:pt x="2696" y="354069"/>
                </a:lnTo>
                <a:lnTo>
                  <a:pt x="10585" y="308909"/>
                </a:lnTo>
                <a:lnTo>
                  <a:pt x="23366" y="265635"/>
                </a:lnTo>
                <a:lnTo>
                  <a:pt x="40739" y="224545"/>
                </a:lnTo>
                <a:lnTo>
                  <a:pt x="62401" y="185942"/>
                </a:lnTo>
                <a:lnTo>
                  <a:pt x="88054" y="150125"/>
                </a:lnTo>
                <a:lnTo>
                  <a:pt x="117395" y="117395"/>
                </a:lnTo>
                <a:lnTo>
                  <a:pt x="150125" y="88054"/>
                </a:lnTo>
                <a:lnTo>
                  <a:pt x="185942" y="62401"/>
                </a:lnTo>
                <a:lnTo>
                  <a:pt x="224545" y="40739"/>
                </a:lnTo>
                <a:lnTo>
                  <a:pt x="265635" y="23366"/>
                </a:lnTo>
                <a:lnTo>
                  <a:pt x="308909" y="10585"/>
                </a:lnTo>
                <a:lnTo>
                  <a:pt x="354069" y="2696"/>
                </a:lnTo>
                <a:lnTo>
                  <a:pt x="400812" y="0"/>
                </a:lnTo>
                <a:lnTo>
                  <a:pt x="447554" y="2696"/>
                </a:lnTo>
                <a:lnTo>
                  <a:pt x="492714" y="10585"/>
                </a:lnTo>
                <a:lnTo>
                  <a:pt x="535988" y="23366"/>
                </a:lnTo>
                <a:lnTo>
                  <a:pt x="577078" y="40739"/>
                </a:lnTo>
                <a:lnTo>
                  <a:pt x="615681" y="62401"/>
                </a:lnTo>
                <a:lnTo>
                  <a:pt x="651498" y="88054"/>
                </a:lnTo>
                <a:lnTo>
                  <a:pt x="684228" y="117395"/>
                </a:lnTo>
                <a:lnTo>
                  <a:pt x="713569" y="150125"/>
                </a:lnTo>
                <a:lnTo>
                  <a:pt x="739222" y="185942"/>
                </a:lnTo>
                <a:lnTo>
                  <a:pt x="760884" y="224545"/>
                </a:lnTo>
                <a:lnTo>
                  <a:pt x="778257" y="265635"/>
                </a:lnTo>
                <a:lnTo>
                  <a:pt x="791038" y="308909"/>
                </a:lnTo>
                <a:lnTo>
                  <a:pt x="798927" y="354069"/>
                </a:lnTo>
                <a:lnTo>
                  <a:pt x="801624" y="400812"/>
                </a:lnTo>
                <a:lnTo>
                  <a:pt x="798927" y="447554"/>
                </a:lnTo>
                <a:lnTo>
                  <a:pt x="791038" y="492714"/>
                </a:lnTo>
                <a:lnTo>
                  <a:pt x="778257" y="535988"/>
                </a:lnTo>
                <a:lnTo>
                  <a:pt x="760884" y="577078"/>
                </a:lnTo>
                <a:lnTo>
                  <a:pt x="739222" y="615681"/>
                </a:lnTo>
                <a:lnTo>
                  <a:pt x="713569" y="651498"/>
                </a:lnTo>
                <a:lnTo>
                  <a:pt x="684228" y="684228"/>
                </a:lnTo>
                <a:lnTo>
                  <a:pt x="651498" y="713569"/>
                </a:lnTo>
                <a:lnTo>
                  <a:pt x="615681" y="739222"/>
                </a:lnTo>
                <a:lnTo>
                  <a:pt x="577078" y="760884"/>
                </a:lnTo>
                <a:lnTo>
                  <a:pt x="535988" y="778257"/>
                </a:lnTo>
                <a:lnTo>
                  <a:pt x="492714" y="791038"/>
                </a:lnTo>
                <a:lnTo>
                  <a:pt x="447554" y="798927"/>
                </a:lnTo>
                <a:lnTo>
                  <a:pt x="400812" y="801624"/>
                </a:lnTo>
                <a:lnTo>
                  <a:pt x="354069" y="798927"/>
                </a:lnTo>
                <a:lnTo>
                  <a:pt x="308909" y="791038"/>
                </a:lnTo>
                <a:lnTo>
                  <a:pt x="265635" y="778257"/>
                </a:lnTo>
                <a:lnTo>
                  <a:pt x="224545" y="760884"/>
                </a:lnTo>
                <a:lnTo>
                  <a:pt x="185942" y="739222"/>
                </a:lnTo>
                <a:lnTo>
                  <a:pt x="150125" y="713569"/>
                </a:lnTo>
                <a:lnTo>
                  <a:pt x="117395" y="684228"/>
                </a:lnTo>
                <a:lnTo>
                  <a:pt x="88054" y="651498"/>
                </a:lnTo>
                <a:lnTo>
                  <a:pt x="62401" y="615681"/>
                </a:lnTo>
                <a:lnTo>
                  <a:pt x="40739" y="577078"/>
                </a:lnTo>
                <a:lnTo>
                  <a:pt x="23366" y="535988"/>
                </a:lnTo>
                <a:lnTo>
                  <a:pt x="10585" y="492714"/>
                </a:lnTo>
                <a:lnTo>
                  <a:pt x="2696" y="447554"/>
                </a:lnTo>
                <a:lnTo>
                  <a:pt x="0" y="400812"/>
                </a:lnTo>
                <a:close/>
              </a:path>
            </a:pathLst>
          </a:custGeom>
          <a:ln w="28956">
            <a:solidFill>
              <a:srgbClr val="D45D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040124" y="1625346"/>
            <a:ext cx="801623" cy="8016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040124" y="1625347"/>
            <a:ext cx="802005" cy="802005"/>
          </a:xfrm>
          <a:custGeom>
            <a:avLst/>
            <a:gdLst/>
            <a:ahLst/>
            <a:cxnLst/>
            <a:rect l="l" t="t" r="r" b="b"/>
            <a:pathLst>
              <a:path w="802004" h="802005">
                <a:moveTo>
                  <a:pt x="0" y="400812"/>
                </a:moveTo>
                <a:lnTo>
                  <a:pt x="2696" y="354069"/>
                </a:lnTo>
                <a:lnTo>
                  <a:pt x="10585" y="308909"/>
                </a:lnTo>
                <a:lnTo>
                  <a:pt x="23366" y="265635"/>
                </a:lnTo>
                <a:lnTo>
                  <a:pt x="40739" y="224545"/>
                </a:lnTo>
                <a:lnTo>
                  <a:pt x="62401" y="185942"/>
                </a:lnTo>
                <a:lnTo>
                  <a:pt x="88054" y="150125"/>
                </a:lnTo>
                <a:lnTo>
                  <a:pt x="117395" y="117395"/>
                </a:lnTo>
                <a:lnTo>
                  <a:pt x="150125" y="88054"/>
                </a:lnTo>
                <a:lnTo>
                  <a:pt x="185942" y="62401"/>
                </a:lnTo>
                <a:lnTo>
                  <a:pt x="224545" y="40739"/>
                </a:lnTo>
                <a:lnTo>
                  <a:pt x="265635" y="23366"/>
                </a:lnTo>
                <a:lnTo>
                  <a:pt x="308909" y="10585"/>
                </a:lnTo>
                <a:lnTo>
                  <a:pt x="354069" y="2696"/>
                </a:lnTo>
                <a:lnTo>
                  <a:pt x="400812" y="0"/>
                </a:lnTo>
                <a:lnTo>
                  <a:pt x="447554" y="2696"/>
                </a:lnTo>
                <a:lnTo>
                  <a:pt x="492714" y="10585"/>
                </a:lnTo>
                <a:lnTo>
                  <a:pt x="535988" y="23366"/>
                </a:lnTo>
                <a:lnTo>
                  <a:pt x="577078" y="40739"/>
                </a:lnTo>
                <a:lnTo>
                  <a:pt x="615681" y="62401"/>
                </a:lnTo>
                <a:lnTo>
                  <a:pt x="651498" y="88054"/>
                </a:lnTo>
                <a:lnTo>
                  <a:pt x="684228" y="117395"/>
                </a:lnTo>
                <a:lnTo>
                  <a:pt x="713569" y="150125"/>
                </a:lnTo>
                <a:lnTo>
                  <a:pt x="739222" y="185942"/>
                </a:lnTo>
                <a:lnTo>
                  <a:pt x="760884" y="224545"/>
                </a:lnTo>
                <a:lnTo>
                  <a:pt x="778257" y="265635"/>
                </a:lnTo>
                <a:lnTo>
                  <a:pt x="791038" y="308909"/>
                </a:lnTo>
                <a:lnTo>
                  <a:pt x="798927" y="354069"/>
                </a:lnTo>
                <a:lnTo>
                  <a:pt x="801624" y="400812"/>
                </a:lnTo>
                <a:lnTo>
                  <a:pt x="798927" y="447554"/>
                </a:lnTo>
                <a:lnTo>
                  <a:pt x="791038" y="492714"/>
                </a:lnTo>
                <a:lnTo>
                  <a:pt x="778257" y="535988"/>
                </a:lnTo>
                <a:lnTo>
                  <a:pt x="760884" y="577078"/>
                </a:lnTo>
                <a:lnTo>
                  <a:pt x="739222" y="615681"/>
                </a:lnTo>
                <a:lnTo>
                  <a:pt x="713569" y="651498"/>
                </a:lnTo>
                <a:lnTo>
                  <a:pt x="684228" y="684228"/>
                </a:lnTo>
                <a:lnTo>
                  <a:pt x="651498" y="713569"/>
                </a:lnTo>
                <a:lnTo>
                  <a:pt x="615681" y="739222"/>
                </a:lnTo>
                <a:lnTo>
                  <a:pt x="577078" y="760884"/>
                </a:lnTo>
                <a:lnTo>
                  <a:pt x="535988" y="778257"/>
                </a:lnTo>
                <a:lnTo>
                  <a:pt x="492714" y="791038"/>
                </a:lnTo>
                <a:lnTo>
                  <a:pt x="447554" y="798927"/>
                </a:lnTo>
                <a:lnTo>
                  <a:pt x="400812" y="801624"/>
                </a:lnTo>
                <a:lnTo>
                  <a:pt x="354069" y="798927"/>
                </a:lnTo>
                <a:lnTo>
                  <a:pt x="308909" y="791038"/>
                </a:lnTo>
                <a:lnTo>
                  <a:pt x="265635" y="778257"/>
                </a:lnTo>
                <a:lnTo>
                  <a:pt x="224545" y="760884"/>
                </a:lnTo>
                <a:lnTo>
                  <a:pt x="185942" y="739222"/>
                </a:lnTo>
                <a:lnTo>
                  <a:pt x="150125" y="713569"/>
                </a:lnTo>
                <a:lnTo>
                  <a:pt x="117395" y="684228"/>
                </a:lnTo>
                <a:lnTo>
                  <a:pt x="88054" y="651498"/>
                </a:lnTo>
                <a:lnTo>
                  <a:pt x="62401" y="615681"/>
                </a:lnTo>
                <a:lnTo>
                  <a:pt x="40739" y="577078"/>
                </a:lnTo>
                <a:lnTo>
                  <a:pt x="23366" y="535988"/>
                </a:lnTo>
                <a:lnTo>
                  <a:pt x="10585" y="492714"/>
                </a:lnTo>
                <a:lnTo>
                  <a:pt x="2696" y="447554"/>
                </a:lnTo>
                <a:lnTo>
                  <a:pt x="0" y="400812"/>
                </a:lnTo>
                <a:close/>
              </a:path>
            </a:pathLst>
          </a:custGeom>
          <a:ln w="28956">
            <a:solidFill>
              <a:srgbClr val="D45D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798571" y="4050030"/>
            <a:ext cx="802385" cy="80162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798570" y="4050030"/>
            <a:ext cx="802640" cy="802005"/>
          </a:xfrm>
          <a:custGeom>
            <a:avLst/>
            <a:gdLst/>
            <a:ahLst/>
            <a:cxnLst/>
            <a:rect l="l" t="t" r="r" b="b"/>
            <a:pathLst>
              <a:path w="802639" h="802004">
                <a:moveTo>
                  <a:pt x="0" y="400812"/>
                </a:moveTo>
                <a:lnTo>
                  <a:pt x="2699" y="354069"/>
                </a:lnTo>
                <a:lnTo>
                  <a:pt x="10595" y="308909"/>
                </a:lnTo>
                <a:lnTo>
                  <a:pt x="23388" y="265635"/>
                </a:lnTo>
                <a:lnTo>
                  <a:pt x="40776" y="224545"/>
                </a:lnTo>
                <a:lnTo>
                  <a:pt x="62459" y="185942"/>
                </a:lnTo>
                <a:lnTo>
                  <a:pt x="88136" y="150125"/>
                </a:lnTo>
                <a:lnTo>
                  <a:pt x="117505" y="117395"/>
                </a:lnTo>
                <a:lnTo>
                  <a:pt x="150265" y="88054"/>
                </a:lnTo>
                <a:lnTo>
                  <a:pt x="186116" y="62401"/>
                </a:lnTo>
                <a:lnTo>
                  <a:pt x="224756" y="40739"/>
                </a:lnTo>
                <a:lnTo>
                  <a:pt x="265885" y="23366"/>
                </a:lnTo>
                <a:lnTo>
                  <a:pt x="309201" y="10585"/>
                </a:lnTo>
                <a:lnTo>
                  <a:pt x="354404" y="2696"/>
                </a:lnTo>
                <a:lnTo>
                  <a:pt x="401193" y="0"/>
                </a:lnTo>
                <a:lnTo>
                  <a:pt x="447981" y="2696"/>
                </a:lnTo>
                <a:lnTo>
                  <a:pt x="493184" y="10585"/>
                </a:lnTo>
                <a:lnTo>
                  <a:pt x="536500" y="23366"/>
                </a:lnTo>
                <a:lnTo>
                  <a:pt x="577629" y="40739"/>
                </a:lnTo>
                <a:lnTo>
                  <a:pt x="616269" y="62401"/>
                </a:lnTo>
                <a:lnTo>
                  <a:pt x="652120" y="88054"/>
                </a:lnTo>
                <a:lnTo>
                  <a:pt x="684880" y="117395"/>
                </a:lnTo>
                <a:lnTo>
                  <a:pt x="714249" y="150125"/>
                </a:lnTo>
                <a:lnTo>
                  <a:pt x="739926" y="185942"/>
                </a:lnTo>
                <a:lnTo>
                  <a:pt x="761609" y="224545"/>
                </a:lnTo>
                <a:lnTo>
                  <a:pt x="778997" y="265635"/>
                </a:lnTo>
                <a:lnTo>
                  <a:pt x="791790" y="308909"/>
                </a:lnTo>
                <a:lnTo>
                  <a:pt x="799686" y="354069"/>
                </a:lnTo>
                <a:lnTo>
                  <a:pt x="802386" y="400812"/>
                </a:lnTo>
                <a:lnTo>
                  <a:pt x="799686" y="447554"/>
                </a:lnTo>
                <a:lnTo>
                  <a:pt x="791790" y="492714"/>
                </a:lnTo>
                <a:lnTo>
                  <a:pt x="778997" y="535988"/>
                </a:lnTo>
                <a:lnTo>
                  <a:pt x="761609" y="577078"/>
                </a:lnTo>
                <a:lnTo>
                  <a:pt x="739926" y="615681"/>
                </a:lnTo>
                <a:lnTo>
                  <a:pt x="714249" y="651498"/>
                </a:lnTo>
                <a:lnTo>
                  <a:pt x="684880" y="684228"/>
                </a:lnTo>
                <a:lnTo>
                  <a:pt x="652120" y="713569"/>
                </a:lnTo>
                <a:lnTo>
                  <a:pt x="616269" y="739222"/>
                </a:lnTo>
                <a:lnTo>
                  <a:pt x="577629" y="760884"/>
                </a:lnTo>
                <a:lnTo>
                  <a:pt x="536500" y="778257"/>
                </a:lnTo>
                <a:lnTo>
                  <a:pt x="493184" y="791038"/>
                </a:lnTo>
                <a:lnTo>
                  <a:pt x="447981" y="798927"/>
                </a:lnTo>
                <a:lnTo>
                  <a:pt x="401193" y="801624"/>
                </a:lnTo>
                <a:lnTo>
                  <a:pt x="354404" y="798927"/>
                </a:lnTo>
                <a:lnTo>
                  <a:pt x="309201" y="791038"/>
                </a:lnTo>
                <a:lnTo>
                  <a:pt x="265885" y="778257"/>
                </a:lnTo>
                <a:lnTo>
                  <a:pt x="224756" y="760884"/>
                </a:lnTo>
                <a:lnTo>
                  <a:pt x="186116" y="739222"/>
                </a:lnTo>
                <a:lnTo>
                  <a:pt x="150265" y="713569"/>
                </a:lnTo>
                <a:lnTo>
                  <a:pt x="117505" y="684228"/>
                </a:lnTo>
                <a:lnTo>
                  <a:pt x="88136" y="651498"/>
                </a:lnTo>
                <a:lnTo>
                  <a:pt x="62459" y="615681"/>
                </a:lnTo>
                <a:lnTo>
                  <a:pt x="40776" y="577078"/>
                </a:lnTo>
                <a:lnTo>
                  <a:pt x="23388" y="535988"/>
                </a:lnTo>
                <a:lnTo>
                  <a:pt x="10595" y="492714"/>
                </a:lnTo>
                <a:lnTo>
                  <a:pt x="2699" y="447554"/>
                </a:lnTo>
                <a:lnTo>
                  <a:pt x="0" y="400812"/>
                </a:lnTo>
                <a:close/>
              </a:path>
            </a:pathLst>
          </a:custGeom>
          <a:ln w="28956">
            <a:solidFill>
              <a:srgbClr val="D45D0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981920" y="1044308"/>
            <a:ext cx="7474584" cy="464871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0" marR="5080" lvl="0" indent="0" algn="l" defTabSz="914400" rtl="0" eaLnBrk="1" fontAlgn="auto" latinLnBrk="0" hangingPunct="1">
              <a:lnSpc>
                <a:spcPct val="100000"/>
              </a:lnSpc>
              <a:spcBef>
                <a:spcPts val="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D45D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Direct access to experts on our team to provide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D45D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D45D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broad spectrum of community resource referrals. These resources are pre-screened and verified.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7FA98B5A-99E8-47A6-BAAD-6D7D9B2AF9B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265408" y="6548307"/>
            <a:ext cx="539496" cy="23083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685800" rtl="0" eaLnBrk="1" latinLnBrk="0" hangingPunct="1">
              <a:defRPr sz="900" b="0" i="0" kern="1200">
                <a:solidFill>
                  <a:srgbClr val="878A8D"/>
                </a:solidFill>
                <a:latin typeface="Arial"/>
                <a:ea typeface="+mn-ea"/>
                <a:cs typeface="Arial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 marR="0" lvl="0" indent="0" algn="r" defTabSz="914400" rtl="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spc="-5" smtClean="0"/>
              <a:pPr marL="2540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1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" b="0" i="0" u="none" strike="noStrike" kern="1200" cap="none" spc="0" normalizeH="0" baseline="0" noProof="0" dirty="0">
              <a:ln>
                <a:noFill/>
              </a:ln>
              <a:solidFill>
                <a:srgbClr val="55565A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438699"/>
            <a:ext cx="12192000" cy="57912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800-468-8369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0D8EA-3107-4873-B9AB-DD7D3E79053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88B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888B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84347" y="1539815"/>
            <a:ext cx="3447603" cy="3616375"/>
          </a:xfrm>
          <a:prstGeom prst="rect">
            <a:avLst/>
          </a:prstGeom>
          <a:noFill/>
        </p:spPr>
        <p:txBody>
          <a:bodyPr vert="horz" wrap="square" lIns="91440" r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Mobile app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myLiveandworkwell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8772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Key features:</a:t>
            </a: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to call or chat</a:t>
            </a: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Provider search </a:t>
            </a: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Request a call back </a:t>
            </a: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Look up available EAP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benefits </a:t>
            </a: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Request an EAP authorization</a:t>
            </a: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Access Talkspace and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Sanvello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9664" y="409850"/>
            <a:ext cx="8370887" cy="609600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Tools and Resources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Arial" pitchFamily="34" charset="0"/>
            </a:endParaRPr>
          </a:p>
        </p:txBody>
      </p:sp>
      <p:pic>
        <p:nvPicPr>
          <p:cNvPr id="21" name="Picture 20" descr="spike_for_PPT.png"/>
          <p:cNvPicPr>
            <a:picLocks noChangeAspect="1"/>
          </p:cNvPicPr>
          <p:nvPr/>
        </p:nvPicPr>
        <p:blipFill>
          <a:blip r:embed="rId3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8" y="5848384"/>
            <a:ext cx="12184062" cy="38151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665107" y="1503521"/>
            <a:ext cx="3945492" cy="4048760"/>
          </a:xfrm>
          <a:prstGeom prst="rect">
            <a:avLst/>
          </a:prstGeom>
          <a:noFill/>
        </p:spPr>
        <p:txBody>
          <a:bodyPr vert="horz" wrap="square" lIns="91440" r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liveandworkwell.com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Key features: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Obtain an EAP authorization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Provider search</a:t>
            </a: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Access Talkspace and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Sanvello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24/7 help line</a:t>
            </a: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Access to articles, guides videos and other resources on a variety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of topics</a:t>
            </a:r>
          </a:p>
          <a:p>
            <a:pPr marL="227013" marR="0" lvl="0" indent="-22701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Access Legal and Financial Services</a:t>
            </a:r>
          </a:p>
        </p:txBody>
      </p:sp>
      <p:cxnSp>
        <p:nvCxnSpPr>
          <p:cNvPr id="31" name="Straight Connector 30"/>
          <p:cNvCxnSpPr/>
          <p:nvPr/>
        </p:nvCxnSpPr>
        <p:spPr>
          <a:xfrm rot="16200000">
            <a:off x="6659880" y="3246120"/>
            <a:ext cx="4206240" cy="0"/>
          </a:xfrm>
          <a:prstGeom prst="line">
            <a:avLst/>
          </a:prstGeom>
          <a:ln w="15875" cap="rnd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accent4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79400" y="1600200"/>
            <a:ext cx="4736742" cy="2732593"/>
            <a:chOff x="2641179" y="2301728"/>
            <a:chExt cx="7105700" cy="3605212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8273" y="2591116"/>
              <a:ext cx="4403203" cy="2392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24"/>
            <p:cNvSpPr/>
            <p:nvPr/>
          </p:nvSpPr>
          <p:spPr>
            <a:xfrm>
              <a:off x="3888273" y="4880586"/>
              <a:ext cx="4487220" cy="5566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26" name="Picture 4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816680" y="4931391"/>
              <a:ext cx="4558811" cy="705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" descr="C:\Users\chris_000\Desktop\OPTUM 2019\05_MAY\17-WF1248643_EAP + WL\laptop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641179" y="2301728"/>
              <a:ext cx="7105700" cy="3605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oup 27"/>
          <p:cNvGrpSpPr/>
          <p:nvPr/>
        </p:nvGrpSpPr>
        <p:grpSpPr>
          <a:xfrm>
            <a:off x="2837638" y="2935513"/>
            <a:ext cx="1896508" cy="2861805"/>
            <a:chOff x="448322" y="407623"/>
            <a:chExt cx="3229679" cy="5289366"/>
          </a:xfrm>
        </p:grpSpPr>
        <p:pic>
          <p:nvPicPr>
            <p:cNvPr id="29" name="Picture 8" descr="C:\Users\cbarthol\Desktop\Charlotte Work\Projects\WF718980_PPT_One Page Overview_EAP\mylivewell-app.jp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7863" y="1239890"/>
              <a:ext cx="2239532" cy="3985144"/>
            </a:xfrm>
            <a:prstGeom prst="rect">
              <a:avLst/>
            </a:prstGeom>
            <a:noFill/>
            <a:effectLst>
              <a:innerShdw blurRad="127000">
                <a:prstClr val="black">
                  <a:alpha val="59000"/>
                </a:prstClr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E:\0_PHOTOS\CONSUMER TECH\iphone no background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322" y="407623"/>
              <a:ext cx="3229679" cy="5289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1037071" y="4307393"/>
            <a:ext cx="2010929" cy="2446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web and mobile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C9F3F5-08AE-4A19-BB7A-E74CD710F5F9}"/>
              </a:ext>
            </a:extLst>
          </p:cNvPr>
          <p:cNvSpPr txBox="1"/>
          <p:nvPr/>
        </p:nvSpPr>
        <p:spPr>
          <a:xfrm>
            <a:off x="5181600" y="133645"/>
            <a:ext cx="6723046" cy="13542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8772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www.liveandworkwell.com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8772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8772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Or call, 866-374-6061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8772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24/7/365 access to support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8772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Access Code for members: SAINTLOUIS</a:t>
            </a:r>
          </a:p>
        </p:txBody>
      </p:sp>
    </p:spTree>
    <p:extLst>
      <p:ext uri="{BB962C8B-B14F-4D97-AF65-F5344CB8AC3E}">
        <p14:creationId xmlns:p14="http://schemas.microsoft.com/office/powerpoint/2010/main" val="420346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476501" y="914400"/>
            <a:ext cx="6313488" cy="40481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b="1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LAWW Site </a:t>
            </a:r>
            <a:br>
              <a:rPr lang="en-US" sz="2800" dirty="0">
                <a:solidFill>
                  <a:srgbClr val="8E93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www.liveandworkwell.com</a:t>
            </a:r>
            <a:b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b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b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b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b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b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br>
              <a:rPr lang="en-US" sz="2800" dirty="0"/>
            </a:b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Access Code:  SAINTLOUIS</a:t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521971-92B1-417E-8717-5454C8644C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1709674"/>
            <a:ext cx="2305168" cy="245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3147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0" y="762000"/>
            <a:ext cx="7347585" cy="4048125"/>
          </a:xfrm>
        </p:spPr>
        <p:txBody>
          <a:bodyPr/>
          <a:lstStyle/>
          <a:p>
            <a:pPr eaLnBrk="1" hangingPunct="1"/>
            <a:r>
              <a:rPr lang="en-US" sz="3200" b="1" dirty="0"/>
              <a:t>Thank you!</a:t>
            </a:r>
          </a:p>
        </p:txBody>
      </p:sp>
      <p:pic>
        <p:nvPicPr>
          <p:cNvPr id="4098" name="Picture 2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063" y="1333509"/>
            <a:ext cx="4815840" cy="319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35613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5195456" y="1885759"/>
            <a:ext cx="3363575" cy="3363575"/>
          </a:xfrm>
          <a:prstGeom prst="ellipse">
            <a:avLst/>
          </a:prstGeom>
          <a:noFill/>
          <a:ln w="1270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EAP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2010861" y="2633169"/>
            <a:ext cx="2506963" cy="18502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buClr>
                <a:srgbClr val="D45D00"/>
              </a:buClr>
              <a:buNone/>
            </a:pPr>
            <a:br>
              <a:rPr lang="en-US" sz="2800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Manage life’s changes </a:t>
            </a:r>
            <a:br>
              <a:rPr lang="en-US" sz="2800" dirty="0">
                <a:solidFill>
                  <a:schemeClr val="accent1"/>
                </a:solidFill>
              </a:rPr>
            </a:br>
            <a:r>
              <a:rPr lang="en-US" sz="2800" dirty="0">
                <a:solidFill>
                  <a:schemeClr val="accent1"/>
                </a:solidFill>
              </a:rPr>
              <a:t>with the EAP: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976220" y="2659594"/>
            <a:ext cx="1797429" cy="1797427"/>
            <a:chOff x="2182095" y="1166096"/>
            <a:chExt cx="1731810" cy="1731808"/>
          </a:xfrm>
        </p:grpSpPr>
        <p:sp>
          <p:nvSpPr>
            <p:cNvPr id="10" name="Oval 9"/>
            <p:cNvSpPr/>
            <p:nvPr/>
          </p:nvSpPr>
          <p:spPr>
            <a:xfrm>
              <a:off x="2182095" y="1166096"/>
              <a:ext cx="1731810" cy="173180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Oval 5"/>
            <p:cNvSpPr/>
            <p:nvPr/>
          </p:nvSpPr>
          <p:spPr>
            <a:xfrm>
              <a:off x="2192868" y="1493184"/>
              <a:ext cx="1701800" cy="107763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marL="0" marR="0" lvl="0" indent="0" algn="ctr" defTabSz="9779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EAP </a:t>
              </a:r>
              <a:b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</a:b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SERVICES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302487" y="1289239"/>
            <a:ext cx="1144892" cy="1144892"/>
            <a:chOff x="4778487" y="1289239"/>
            <a:chExt cx="1144892" cy="1144892"/>
          </a:xfrm>
        </p:grpSpPr>
        <p:sp>
          <p:nvSpPr>
            <p:cNvPr id="12" name="Oval 11"/>
            <p:cNvSpPr/>
            <p:nvPr/>
          </p:nvSpPr>
          <p:spPr>
            <a:xfrm>
              <a:off x="4778487" y="1289239"/>
              <a:ext cx="1144892" cy="1144892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Oval 7"/>
            <p:cNvSpPr/>
            <p:nvPr/>
          </p:nvSpPr>
          <p:spPr>
            <a:xfrm>
              <a:off x="4946153" y="1456905"/>
              <a:ext cx="809560" cy="8095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0" rIns="11430" bIns="0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Stress and anxiety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502180" y="1786166"/>
            <a:ext cx="1144892" cy="1144892"/>
            <a:chOff x="5978180" y="1786166"/>
            <a:chExt cx="1144892" cy="1144892"/>
          </a:xfrm>
        </p:grpSpPr>
        <p:sp>
          <p:nvSpPr>
            <p:cNvPr id="15" name="Oval 14"/>
            <p:cNvSpPr/>
            <p:nvPr/>
          </p:nvSpPr>
          <p:spPr>
            <a:xfrm>
              <a:off x="5978180" y="1786166"/>
              <a:ext cx="1144892" cy="1144892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Oval 9"/>
            <p:cNvSpPr/>
            <p:nvPr/>
          </p:nvSpPr>
          <p:spPr>
            <a:xfrm>
              <a:off x="5995349" y="1953832"/>
              <a:ext cx="1113080" cy="8095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0" rIns="11430" bIns="0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Relationships </a:t>
              </a:r>
              <a:b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</a:b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with spouse, family, etc.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999109" y="2985860"/>
            <a:ext cx="1144892" cy="1144892"/>
            <a:chOff x="6475109" y="2985860"/>
            <a:chExt cx="1144892" cy="1144892"/>
          </a:xfrm>
        </p:grpSpPr>
        <p:sp>
          <p:nvSpPr>
            <p:cNvPr id="17" name="Oval 16"/>
            <p:cNvSpPr/>
            <p:nvPr/>
          </p:nvSpPr>
          <p:spPr>
            <a:xfrm>
              <a:off x="6475109" y="2985860"/>
              <a:ext cx="1144892" cy="1144892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Oval 11"/>
            <p:cNvSpPr/>
            <p:nvPr/>
          </p:nvSpPr>
          <p:spPr>
            <a:xfrm>
              <a:off x="6642775" y="3153526"/>
              <a:ext cx="809560" cy="8095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0" rIns="11430" bIns="0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Parenting challenges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502180" y="4185552"/>
            <a:ext cx="1144892" cy="1144892"/>
            <a:chOff x="5978180" y="4185552"/>
            <a:chExt cx="1144892" cy="1144892"/>
          </a:xfrm>
        </p:grpSpPr>
        <p:sp>
          <p:nvSpPr>
            <p:cNvPr id="19" name="Oval 18"/>
            <p:cNvSpPr/>
            <p:nvPr/>
          </p:nvSpPr>
          <p:spPr>
            <a:xfrm>
              <a:off x="5978180" y="4185552"/>
              <a:ext cx="1144892" cy="1144892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Oval 13"/>
            <p:cNvSpPr/>
            <p:nvPr/>
          </p:nvSpPr>
          <p:spPr>
            <a:xfrm>
              <a:off x="5980703" y="4353218"/>
              <a:ext cx="1127725" cy="8095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0" rIns="11430" bIns="0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Depression, hopelessness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302487" y="4682481"/>
            <a:ext cx="1144892" cy="1144892"/>
            <a:chOff x="4778487" y="4682481"/>
            <a:chExt cx="1144892" cy="1144892"/>
          </a:xfrm>
        </p:grpSpPr>
        <p:sp>
          <p:nvSpPr>
            <p:cNvPr id="21" name="Oval 20"/>
            <p:cNvSpPr/>
            <p:nvPr/>
          </p:nvSpPr>
          <p:spPr>
            <a:xfrm>
              <a:off x="4778487" y="4682481"/>
              <a:ext cx="1144892" cy="1144892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Oval 15"/>
            <p:cNvSpPr/>
            <p:nvPr/>
          </p:nvSpPr>
          <p:spPr>
            <a:xfrm>
              <a:off x="4946153" y="4850147"/>
              <a:ext cx="809560" cy="8095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0" rIns="11430" bIns="0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Overall mental well-being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102794" y="4185552"/>
            <a:ext cx="1144892" cy="1144892"/>
            <a:chOff x="3578794" y="4185552"/>
            <a:chExt cx="1144892" cy="1144892"/>
          </a:xfrm>
        </p:grpSpPr>
        <p:sp>
          <p:nvSpPr>
            <p:cNvPr id="23" name="Oval 22"/>
            <p:cNvSpPr/>
            <p:nvPr/>
          </p:nvSpPr>
          <p:spPr>
            <a:xfrm>
              <a:off x="3578794" y="4185552"/>
              <a:ext cx="1144892" cy="1144892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Oval 17"/>
            <p:cNvSpPr/>
            <p:nvPr/>
          </p:nvSpPr>
          <p:spPr>
            <a:xfrm>
              <a:off x="3746460" y="4353218"/>
              <a:ext cx="809560" cy="8095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0" rIns="11430" bIns="0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Workplace stress, work-life balance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605865" y="2985860"/>
            <a:ext cx="1144892" cy="1144892"/>
            <a:chOff x="3081865" y="2985860"/>
            <a:chExt cx="1144892" cy="1144892"/>
          </a:xfrm>
        </p:grpSpPr>
        <p:sp>
          <p:nvSpPr>
            <p:cNvPr id="25" name="Oval 24"/>
            <p:cNvSpPr/>
            <p:nvPr/>
          </p:nvSpPr>
          <p:spPr>
            <a:xfrm>
              <a:off x="3081865" y="2985860"/>
              <a:ext cx="1144892" cy="1144892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Oval 19"/>
            <p:cNvSpPr/>
            <p:nvPr/>
          </p:nvSpPr>
          <p:spPr>
            <a:xfrm>
              <a:off x="3249531" y="3153526"/>
              <a:ext cx="809560" cy="8095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0" rIns="11430" bIns="0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Alcohol and drug misuse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102794" y="1786166"/>
            <a:ext cx="1144892" cy="1144892"/>
            <a:chOff x="3578794" y="1786166"/>
            <a:chExt cx="1144892" cy="1144892"/>
          </a:xfrm>
        </p:grpSpPr>
        <p:sp>
          <p:nvSpPr>
            <p:cNvPr id="27" name="Oval 26"/>
            <p:cNvSpPr/>
            <p:nvPr/>
          </p:nvSpPr>
          <p:spPr>
            <a:xfrm>
              <a:off x="3578794" y="1786166"/>
              <a:ext cx="1144892" cy="1144892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Oval 21"/>
            <p:cNvSpPr/>
            <p:nvPr/>
          </p:nvSpPr>
          <p:spPr>
            <a:xfrm>
              <a:off x="3578794" y="1953832"/>
              <a:ext cx="1127725" cy="80956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0" rIns="11430" bIns="0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Sadness, depression, </a:t>
              </a:r>
              <a:b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</a:b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grief and loss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43215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assured: It’s confidential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0" y="1517844"/>
            <a:ext cx="9144000" cy="17995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Content Placeholder 1"/>
          <p:cNvSpPr txBox="1">
            <a:spLocks/>
          </p:cNvSpPr>
          <p:nvPr/>
        </p:nvSpPr>
        <p:spPr>
          <a:xfrm>
            <a:off x="3290446" y="1900015"/>
            <a:ext cx="2897916" cy="11187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600"/>
              </a:spcBef>
              <a:spcAft>
                <a:spcPts val="300"/>
              </a:spcAft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1450" algn="l" defTabSz="914400" rtl="0" eaLnBrk="1" latinLnBrk="0" hangingPunct="1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71500" indent="-114300" algn="l" defTabSz="914400" rtl="0" eaLnBrk="1" latinLnBrk="0" hangingPunct="1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857250" indent="-171450" algn="l" defTabSz="914400" rtl="0" eaLnBrk="1" latinLnBrk="0" hangingPunct="1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028700" indent="-114300" algn="l" defTabSz="914400" rtl="0" eaLnBrk="1" latinLnBrk="0" hangingPunct="1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600"/>
              </a:spcBef>
              <a:spcAft>
                <a:spcPts val="300"/>
              </a:spcAft>
              <a:buClr>
                <a:srgbClr val="D45D00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We will never share personal records with your employer or anyone else without your permission.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29081" y="1900015"/>
            <a:ext cx="2909785" cy="9432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 services are confidential in accordance with federal and state laws.</a:t>
            </a:r>
          </a:p>
        </p:txBody>
      </p:sp>
      <p:pic>
        <p:nvPicPr>
          <p:cNvPr id="4" name="Secure-Grey-RGB.png" descr="/Volumes/ARTDEPT/ArtFiles/Logos_Art/OptumHealth/••Optum_Icons_Infographics_2016/Brand Icons/Secure/Secure-Grey-RGB.png"/>
          <p:cNvPicPr>
            <a:picLocks noChangeAspect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785" y="1912695"/>
            <a:ext cx="1036785" cy="1036785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6495819" y="1933475"/>
            <a:ext cx="0" cy="981364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3288831" y="3673910"/>
            <a:ext cx="6971231" cy="2198879"/>
            <a:chOff x="1764830" y="3604636"/>
            <a:chExt cx="6971231" cy="2198879"/>
          </a:xfrm>
        </p:grpSpPr>
        <p:sp>
          <p:nvSpPr>
            <p:cNvPr id="16" name="Rectangle 15"/>
            <p:cNvSpPr/>
            <p:nvPr/>
          </p:nvSpPr>
          <p:spPr>
            <a:xfrm>
              <a:off x="1764830" y="3604636"/>
              <a:ext cx="6971231" cy="292388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B1B3B3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EXCEPTIONS: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1785697" y="3894666"/>
              <a:ext cx="6911879" cy="1908849"/>
            </a:xfrm>
            <a:prstGeom prst="rect">
              <a:avLst/>
            </a:prstGeom>
          </p:spPr>
          <p:txBody>
            <a:bodyPr wrap="square" lIns="0" numCol="2" spcCol="365760">
              <a:noAutofit/>
            </a:bodyPr>
            <a:lstStyle/>
            <a:p>
              <a:pPr marL="182880" marR="0" lvl="0" indent="-18288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B1B3B3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When required by law, such as by court order</a:t>
              </a:r>
            </a:p>
            <a:p>
              <a:pPr marL="182880" marR="0" lvl="0" indent="-18288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B1B3B3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When the law requires suspected </a:t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</a:b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child or elder abuse be reported to </a:t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</a:b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the proper authorities</a:t>
              </a:r>
            </a:p>
            <a:p>
              <a:pPr marL="182880" marR="0" lvl="0" indent="-18288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B1B3B3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Concern that a member may harm himself or herself</a:t>
              </a:r>
            </a:p>
            <a:p>
              <a:pPr marL="182880" marR="0" lvl="0" indent="-18288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B1B3B3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If a member threatens to </a:t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</a:b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hurt someone</a:t>
              </a:r>
            </a:p>
            <a:p>
              <a:pPr marL="182880" marR="0" lvl="0" indent="-18288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B1B3B3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Medical emergencies</a:t>
              </a:r>
            </a:p>
            <a:p>
              <a:pPr marL="182880" marR="0" lvl="0" indent="-18288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B1B3B3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When a member is gravely disabled </a:t>
              </a:r>
              <a:b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</a:b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to the point of threatening well-being</a:t>
              </a:r>
            </a:p>
            <a:p>
              <a:pPr marL="182880" marR="0" lvl="0" indent="-18288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B1B3B3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3565A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When a member gives written consent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3565A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273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3632" y="0"/>
            <a:ext cx="8278367" cy="5798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5932" y="0"/>
            <a:ext cx="2525267" cy="59923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5791199" cy="5798820"/>
          </a:xfrm>
          <a:custGeom>
            <a:avLst/>
            <a:gdLst/>
            <a:ahLst/>
            <a:cxnLst/>
            <a:rect l="l" t="t" r="r" b="b"/>
            <a:pathLst>
              <a:path w="6019800" h="5798820">
                <a:moveTo>
                  <a:pt x="0" y="5798820"/>
                </a:moveTo>
                <a:lnTo>
                  <a:pt x="6019800" y="5798820"/>
                </a:lnTo>
                <a:lnTo>
                  <a:pt x="6019800" y="0"/>
                </a:lnTo>
                <a:lnTo>
                  <a:pt x="0" y="0"/>
                </a:lnTo>
                <a:lnTo>
                  <a:pt x="0" y="5798820"/>
                </a:lnTo>
                <a:close/>
              </a:path>
            </a:pathLst>
          </a:custGeom>
          <a:solidFill>
            <a:srgbClr val="E87721">
              <a:alpha val="85096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57200" y="621919"/>
            <a:ext cx="489813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FFFFF"/>
                </a:solidFill>
              </a:rPr>
              <a:t>EAP</a:t>
            </a:r>
            <a:r>
              <a:rPr sz="3200" spc="-145" dirty="0">
                <a:solidFill>
                  <a:srgbClr val="FFFFFF"/>
                </a:solidFill>
              </a:rPr>
              <a:t> </a:t>
            </a:r>
            <a:r>
              <a:rPr sz="3200" dirty="0">
                <a:solidFill>
                  <a:srgbClr val="FFFFFF"/>
                </a:solidFill>
              </a:rPr>
              <a:t>Eligibilit</a:t>
            </a:r>
            <a:r>
              <a:rPr lang="en-US" sz="3200" dirty="0">
                <a:solidFill>
                  <a:srgbClr val="FFFFFF"/>
                </a:solidFill>
              </a:rPr>
              <a:t>y</a:t>
            </a:r>
            <a:endParaRPr sz="3200" dirty="0"/>
          </a:p>
        </p:txBody>
      </p:sp>
      <p:sp>
        <p:nvSpPr>
          <p:cNvPr id="6" name="object 6"/>
          <p:cNvSpPr txBox="1"/>
          <p:nvPr/>
        </p:nvSpPr>
        <p:spPr>
          <a:xfrm>
            <a:off x="266801" y="1821561"/>
            <a:ext cx="3072765" cy="27834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234950" algn="l"/>
                <a:tab pos="235585" algn="l"/>
              </a:tabLst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Employee</a:t>
            </a:r>
            <a:r>
              <a:rPr kumimoji="0" sz="2000" b="0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(Member)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556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234950" algn="l"/>
                <a:tab pos="235585" algn="l"/>
              </a:tabLst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Dependent</a:t>
            </a:r>
            <a:r>
              <a:rPr kumimoji="0" sz="20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Children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556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234950" algn="l"/>
                <a:tab pos="235585" algn="l"/>
              </a:tabLst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Student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556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234950" algn="l"/>
                <a:tab pos="235585" algn="l"/>
              </a:tabLst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Spouse/domestic</a:t>
            </a:r>
            <a:r>
              <a:rPr kumimoji="0" sz="2000" b="0" i="0" u="none" strike="noStrike" kern="1200" cap="none" spc="-9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partner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556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805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234950" algn="l"/>
                <a:tab pos="235585" algn="l"/>
              </a:tabLst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Household</a:t>
            </a:r>
            <a:r>
              <a:rPr kumimoji="0" sz="20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members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3943" y="1501139"/>
            <a:ext cx="5041392" cy="121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620" y="5849111"/>
            <a:ext cx="12184379" cy="381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9241028" y="6588817"/>
            <a:ext cx="199517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900" b="0" i="0" kern="1200">
                <a:solidFill>
                  <a:srgbClr val="878A8D"/>
                </a:solidFill>
                <a:latin typeface="Arial"/>
                <a:ea typeface="+mn-ea"/>
                <a:cs typeface="Arial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</a:t>
            </a:r>
            <a:r>
              <a:rPr lang="en-US" spc="-5"/>
              <a:t>2019 </a:t>
            </a:r>
            <a:r>
              <a:rPr lang="en-US"/>
              <a:t>Optum, Inc. </a:t>
            </a:r>
            <a:r>
              <a:rPr lang="en-US" spc="-5"/>
              <a:t>All rights</a:t>
            </a:r>
            <a:r>
              <a:rPr lang="en-US" spc="-65"/>
              <a:t> </a:t>
            </a:r>
            <a:r>
              <a:rPr lang="en-US" spc="-5"/>
              <a:t>reserved.</a:t>
            </a:r>
            <a:endParaRPr kumimoji="0" sz="900" b="0" i="0" u="none" strike="noStrike" kern="1200" cap="none" spc="-5" normalizeH="0" baseline="0" noProof="0" dirty="0">
              <a:ln>
                <a:noFill/>
              </a:ln>
              <a:solidFill>
                <a:srgbClr val="878A8D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11653901" y="6597352"/>
            <a:ext cx="17907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900" b="0" i="0" kern="1200">
                <a:solidFill>
                  <a:srgbClr val="878A8D"/>
                </a:solidFill>
                <a:latin typeface="Arial"/>
                <a:ea typeface="+mn-ea"/>
                <a:cs typeface="Arial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 marR="0" lvl="0" indent="0" algn="l" defTabSz="914400" rtl="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spc="-5" smtClean="0"/>
              <a:pPr marL="254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sz="900" b="0" i="0" u="none" strike="noStrike" kern="1200" cap="none" spc="-5" normalizeH="0" baseline="0" noProof="0" dirty="0">
              <a:ln>
                <a:noFill/>
              </a:ln>
              <a:solidFill>
                <a:srgbClr val="878A8D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E:\0_PHOTOS\CONSUMER TECH\GettyImages-525445823.jpg"/>
          <p:cNvPicPr>
            <a:picLocks noChangeAspect="1" noChangeArrowheads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72815" y="-4161"/>
            <a:ext cx="7319185" cy="580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28369" y="23182"/>
            <a:ext cx="5253831" cy="590514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 bwMode="gray">
          <a:xfrm>
            <a:off x="11264900" y="6486982"/>
            <a:ext cx="542472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0D8EA-3107-4873-B9AB-DD7D3E79053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064A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888B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3112" y="551184"/>
            <a:ext cx="8370887" cy="609600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EAP</a:t>
            </a:r>
            <a:r>
              <a:rPr kumimoji="0" lang="en-US" sz="3600" b="1" i="0" u="none" strike="noStrike" kern="1200" cap="all" spc="20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S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ervices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E87722"/>
              </a:solidFill>
              <a:effectLst/>
              <a:uLnTx/>
              <a:uFillTx/>
              <a:latin typeface="Arial" panose="020B0604020202020204"/>
              <a:ea typeface="+mn-ea"/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04440" y="1295400"/>
            <a:ext cx="5861076" cy="4251744"/>
            <a:chOff x="308760" y="1181339"/>
            <a:chExt cx="5861076" cy="4251744"/>
          </a:xfrm>
        </p:grpSpPr>
        <p:grpSp>
          <p:nvGrpSpPr>
            <p:cNvPr id="8" name="Group 7"/>
            <p:cNvGrpSpPr>
              <a:grpSpLocks noChangeAspect="1"/>
            </p:cNvGrpSpPr>
            <p:nvPr/>
          </p:nvGrpSpPr>
          <p:grpSpPr>
            <a:xfrm>
              <a:off x="308760" y="1343888"/>
              <a:ext cx="338328" cy="338328"/>
              <a:chOff x="4360870" y="1084500"/>
              <a:chExt cx="320040" cy="320040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4360870" y="1084500"/>
                <a:ext cx="320040" cy="3200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39700" dist="38100" dir="2700000" algn="ctr" rotWithShape="0">
                  <a:srgbClr val="000000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11" name="Checkmark hollow"/>
              <p:cNvGrpSpPr/>
              <p:nvPr>
                <p:custDataLst>
                  <p:tags r:id="rId22"/>
                </p:custDataLst>
              </p:nvPr>
            </p:nvGrpSpPr>
            <p:grpSpPr>
              <a:xfrm>
                <a:off x="4408495" y="1132125"/>
                <a:ext cx="224790" cy="224790"/>
                <a:chOff x="3467100" y="1965325"/>
                <a:chExt cx="930275" cy="930275"/>
              </a:xfrm>
              <a:solidFill>
                <a:schemeClr val="bg1"/>
              </a:solidFill>
            </p:grpSpPr>
            <p:sp>
              <p:nvSpPr>
                <p:cNvPr id="12" name="Freeform 168"/>
                <p:cNvSpPr>
                  <a:spLocks noEditPoints="1"/>
                </p:cNvSpPr>
                <p:nvPr>
                  <p:custDataLst>
                    <p:tags r:id="rId23"/>
                  </p:custDataLst>
                </p:nvPr>
              </p:nvSpPr>
              <p:spPr bwMode="auto">
                <a:xfrm>
                  <a:off x="3467100" y="1965325"/>
                  <a:ext cx="930275" cy="930275"/>
                </a:xfrm>
                <a:custGeom>
                  <a:avLst/>
                  <a:gdLst>
                    <a:gd name="T0" fmla="*/ 124 w 248"/>
                    <a:gd name="T1" fmla="*/ 0 h 248"/>
                    <a:gd name="T2" fmla="*/ 0 w 248"/>
                    <a:gd name="T3" fmla="*/ 124 h 248"/>
                    <a:gd name="T4" fmla="*/ 124 w 248"/>
                    <a:gd name="T5" fmla="*/ 248 h 248"/>
                    <a:gd name="T6" fmla="*/ 248 w 248"/>
                    <a:gd name="T7" fmla="*/ 124 h 248"/>
                    <a:gd name="T8" fmla="*/ 124 w 248"/>
                    <a:gd name="T9" fmla="*/ 0 h 248"/>
                    <a:gd name="T10" fmla="*/ 124 w 248"/>
                    <a:gd name="T11" fmla="*/ 240 h 248"/>
                    <a:gd name="T12" fmla="*/ 8 w 248"/>
                    <a:gd name="T13" fmla="*/ 124 h 248"/>
                    <a:gd name="T14" fmla="*/ 124 w 248"/>
                    <a:gd name="T15" fmla="*/ 8 h 248"/>
                    <a:gd name="T16" fmla="*/ 240 w 248"/>
                    <a:gd name="T17" fmla="*/ 124 h 248"/>
                    <a:gd name="T18" fmla="*/ 124 w 248"/>
                    <a:gd name="T19" fmla="*/ 24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56" y="0"/>
                        <a:pt x="0" y="56"/>
                        <a:pt x="0" y="124"/>
                      </a:cubicBezTo>
                      <a:cubicBezTo>
                        <a:pt x="0" y="192"/>
                        <a:pt x="56" y="248"/>
                        <a:pt x="124" y="248"/>
                      </a:cubicBezTo>
                      <a:cubicBezTo>
                        <a:pt x="192" y="248"/>
                        <a:pt x="248" y="192"/>
                        <a:pt x="248" y="124"/>
                      </a:cubicBezTo>
                      <a:cubicBezTo>
                        <a:pt x="248" y="56"/>
                        <a:pt x="192" y="0"/>
                        <a:pt x="124" y="0"/>
                      </a:cubicBezTo>
                      <a:close/>
                      <a:moveTo>
                        <a:pt x="124" y="240"/>
                      </a:moveTo>
                      <a:cubicBezTo>
                        <a:pt x="60" y="240"/>
                        <a:pt x="8" y="188"/>
                        <a:pt x="8" y="124"/>
                      </a:cubicBezTo>
                      <a:cubicBezTo>
                        <a:pt x="8" y="60"/>
                        <a:pt x="60" y="8"/>
                        <a:pt x="124" y="8"/>
                      </a:cubicBezTo>
                      <a:cubicBezTo>
                        <a:pt x="188" y="8"/>
                        <a:pt x="240" y="60"/>
                        <a:pt x="240" y="124"/>
                      </a:cubicBezTo>
                      <a:cubicBezTo>
                        <a:pt x="240" y="188"/>
                        <a:pt x="188" y="240"/>
                        <a:pt x="124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169"/>
                <p:cNvSpPr>
                  <a:spLocks/>
                </p:cNvSpPr>
                <p:nvPr>
                  <p:custDataLst>
                    <p:tags r:id="rId24"/>
                  </p:custDataLst>
                </p:nvPr>
              </p:nvSpPr>
              <p:spPr bwMode="auto">
                <a:xfrm>
                  <a:off x="3651250" y="2235200"/>
                  <a:ext cx="561975" cy="393700"/>
                </a:xfrm>
                <a:custGeom>
                  <a:avLst/>
                  <a:gdLst>
                    <a:gd name="T0" fmla="*/ 121 w 354"/>
                    <a:gd name="T1" fmla="*/ 220 h 248"/>
                    <a:gd name="T2" fmla="*/ 14 w 354"/>
                    <a:gd name="T3" fmla="*/ 114 h 248"/>
                    <a:gd name="T4" fmla="*/ 0 w 354"/>
                    <a:gd name="T5" fmla="*/ 128 h 248"/>
                    <a:gd name="T6" fmla="*/ 121 w 354"/>
                    <a:gd name="T7" fmla="*/ 248 h 248"/>
                    <a:gd name="T8" fmla="*/ 354 w 354"/>
                    <a:gd name="T9" fmla="*/ 15 h 248"/>
                    <a:gd name="T10" fmla="*/ 340 w 354"/>
                    <a:gd name="T11" fmla="*/ 0 h 248"/>
                    <a:gd name="T12" fmla="*/ 121 w 354"/>
                    <a:gd name="T13" fmla="*/ 22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48">
                      <a:moveTo>
                        <a:pt x="121" y="220"/>
                      </a:moveTo>
                      <a:lnTo>
                        <a:pt x="14" y="114"/>
                      </a:lnTo>
                      <a:lnTo>
                        <a:pt x="0" y="128"/>
                      </a:lnTo>
                      <a:lnTo>
                        <a:pt x="121" y="248"/>
                      </a:lnTo>
                      <a:lnTo>
                        <a:pt x="354" y="15"/>
                      </a:lnTo>
                      <a:lnTo>
                        <a:pt x="340" y="0"/>
                      </a:lnTo>
                      <a:lnTo>
                        <a:pt x="121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9" name="Content Placeholder 1"/>
            <p:cNvSpPr txBox="1">
              <a:spLocks/>
            </p:cNvSpPr>
            <p:nvPr/>
          </p:nvSpPr>
          <p:spPr bwMode="gray">
            <a:xfrm>
              <a:off x="685800" y="1181339"/>
              <a:ext cx="5484036" cy="645138"/>
            </a:xfrm>
            <a:prstGeom prst="rect">
              <a:avLst/>
            </a:prstGeom>
          </p:spPr>
          <p:txBody>
            <a:bodyPr vert="horz" lIns="91440" tIns="0" rIns="0" bIns="0" rtlCol="0" anchor="ctr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5000"/>
                </a:lnSpc>
                <a:spcBef>
                  <a:spcPts val="800"/>
                </a:spcBef>
                <a:spcAft>
                  <a:spcPts val="600"/>
                </a:spcAft>
                <a:buFont typeface="Arial" panose="020B0604020202020204" pitchFamily="34" charset="0"/>
                <a:buChar char="​"/>
                <a:defRPr sz="2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230188" indent="-230188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28600" indent="-22860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​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98463" indent="-169863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7150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95000"/>
                </a:lnSpc>
                <a:spcBef>
                  <a:spcPts val="1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​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24/7 access to help</a:t>
              </a:r>
            </a:p>
          </p:txBody>
        </p: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308760" y="1876185"/>
              <a:ext cx="338328" cy="338328"/>
              <a:chOff x="4360870" y="1524849"/>
              <a:chExt cx="320040" cy="320040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4360870" y="1524849"/>
                <a:ext cx="320040" cy="3200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39700" dist="38100" dir="2700000" algn="ctr" rotWithShape="0">
                  <a:srgbClr val="000000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18" name="Checkmark hollow"/>
              <p:cNvGrpSpPr/>
              <p:nvPr>
                <p:custDataLst>
                  <p:tags r:id="rId19"/>
                </p:custDataLst>
              </p:nvPr>
            </p:nvGrpSpPr>
            <p:grpSpPr>
              <a:xfrm>
                <a:off x="4408495" y="1572474"/>
                <a:ext cx="224790" cy="224790"/>
                <a:chOff x="3467100" y="1965325"/>
                <a:chExt cx="930275" cy="930275"/>
              </a:xfrm>
              <a:solidFill>
                <a:schemeClr val="bg1"/>
              </a:solidFill>
            </p:grpSpPr>
            <p:sp>
              <p:nvSpPr>
                <p:cNvPr id="19" name="Freeform 168"/>
                <p:cNvSpPr>
                  <a:spLocks noEditPoints="1"/>
                </p:cNvSpPr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3467100" y="1965325"/>
                  <a:ext cx="930275" cy="930275"/>
                </a:xfrm>
                <a:custGeom>
                  <a:avLst/>
                  <a:gdLst>
                    <a:gd name="T0" fmla="*/ 124 w 248"/>
                    <a:gd name="T1" fmla="*/ 0 h 248"/>
                    <a:gd name="T2" fmla="*/ 0 w 248"/>
                    <a:gd name="T3" fmla="*/ 124 h 248"/>
                    <a:gd name="T4" fmla="*/ 124 w 248"/>
                    <a:gd name="T5" fmla="*/ 248 h 248"/>
                    <a:gd name="T6" fmla="*/ 248 w 248"/>
                    <a:gd name="T7" fmla="*/ 124 h 248"/>
                    <a:gd name="T8" fmla="*/ 124 w 248"/>
                    <a:gd name="T9" fmla="*/ 0 h 248"/>
                    <a:gd name="T10" fmla="*/ 124 w 248"/>
                    <a:gd name="T11" fmla="*/ 240 h 248"/>
                    <a:gd name="T12" fmla="*/ 8 w 248"/>
                    <a:gd name="T13" fmla="*/ 124 h 248"/>
                    <a:gd name="T14" fmla="*/ 124 w 248"/>
                    <a:gd name="T15" fmla="*/ 8 h 248"/>
                    <a:gd name="T16" fmla="*/ 240 w 248"/>
                    <a:gd name="T17" fmla="*/ 124 h 248"/>
                    <a:gd name="T18" fmla="*/ 124 w 248"/>
                    <a:gd name="T19" fmla="*/ 24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56" y="0"/>
                        <a:pt x="0" y="56"/>
                        <a:pt x="0" y="124"/>
                      </a:cubicBezTo>
                      <a:cubicBezTo>
                        <a:pt x="0" y="192"/>
                        <a:pt x="56" y="248"/>
                        <a:pt x="124" y="248"/>
                      </a:cubicBezTo>
                      <a:cubicBezTo>
                        <a:pt x="192" y="248"/>
                        <a:pt x="248" y="192"/>
                        <a:pt x="248" y="124"/>
                      </a:cubicBezTo>
                      <a:cubicBezTo>
                        <a:pt x="248" y="56"/>
                        <a:pt x="192" y="0"/>
                        <a:pt x="124" y="0"/>
                      </a:cubicBezTo>
                      <a:close/>
                      <a:moveTo>
                        <a:pt x="124" y="240"/>
                      </a:moveTo>
                      <a:cubicBezTo>
                        <a:pt x="60" y="240"/>
                        <a:pt x="8" y="188"/>
                        <a:pt x="8" y="124"/>
                      </a:cubicBezTo>
                      <a:cubicBezTo>
                        <a:pt x="8" y="60"/>
                        <a:pt x="60" y="8"/>
                        <a:pt x="124" y="8"/>
                      </a:cubicBezTo>
                      <a:cubicBezTo>
                        <a:pt x="188" y="8"/>
                        <a:pt x="240" y="60"/>
                        <a:pt x="240" y="124"/>
                      </a:cubicBezTo>
                      <a:cubicBezTo>
                        <a:pt x="240" y="188"/>
                        <a:pt x="188" y="240"/>
                        <a:pt x="124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 169"/>
                <p:cNvSpPr>
                  <a:spLocks/>
                </p:cNvSpPr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3651250" y="2235200"/>
                  <a:ext cx="561975" cy="393700"/>
                </a:xfrm>
                <a:custGeom>
                  <a:avLst/>
                  <a:gdLst>
                    <a:gd name="T0" fmla="*/ 121 w 354"/>
                    <a:gd name="T1" fmla="*/ 220 h 248"/>
                    <a:gd name="T2" fmla="*/ 14 w 354"/>
                    <a:gd name="T3" fmla="*/ 114 h 248"/>
                    <a:gd name="T4" fmla="*/ 0 w 354"/>
                    <a:gd name="T5" fmla="*/ 128 h 248"/>
                    <a:gd name="T6" fmla="*/ 121 w 354"/>
                    <a:gd name="T7" fmla="*/ 248 h 248"/>
                    <a:gd name="T8" fmla="*/ 354 w 354"/>
                    <a:gd name="T9" fmla="*/ 15 h 248"/>
                    <a:gd name="T10" fmla="*/ 340 w 354"/>
                    <a:gd name="T11" fmla="*/ 0 h 248"/>
                    <a:gd name="T12" fmla="*/ 121 w 354"/>
                    <a:gd name="T13" fmla="*/ 22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48">
                      <a:moveTo>
                        <a:pt x="121" y="220"/>
                      </a:moveTo>
                      <a:lnTo>
                        <a:pt x="14" y="114"/>
                      </a:lnTo>
                      <a:lnTo>
                        <a:pt x="0" y="128"/>
                      </a:lnTo>
                      <a:lnTo>
                        <a:pt x="121" y="248"/>
                      </a:lnTo>
                      <a:lnTo>
                        <a:pt x="354" y="15"/>
                      </a:lnTo>
                      <a:lnTo>
                        <a:pt x="340" y="0"/>
                      </a:lnTo>
                      <a:lnTo>
                        <a:pt x="121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6" name="Content Placeholder 1"/>
            <p:cNvSpPr txBox="1">
              <a:spLocks/>
            </p:cNvSpPr>
            <p:nvPr/>
          </p:nvSpPr>
          <p:spPr bwMode="gray">
            <a:xfrm>
              <a:off x="685800" y="1735858"/>
              <a:ext cx="5484036" cy="600694"/>
            </a:xfrm>
            <a:prstGeom prst="rect">
              <a:avLst/>
            </a:prstGeom>
          </p:spPr>
          <p:txBody>
            <a:bodyPr vert="horz" lIns="91440" tIns="0" rIns="0" bIns="0" rtlCol="0" anchor="ctr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5000"/>
                </a:lnSpc>
                <a:spcBef>
                  <a:spcPts val="800"/>
                </a:spcBef>
                <a:spcAft>
                  <a:spcPts val="600"/>
                </a:spcAft>
                <a:buFont typeface="Arial" panose="020B0604020202020204" pitchFamily="34" charset="0"/>
                <a:buChar char="​"/>
                <a:defRPr sz="2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230188" indent="-230188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28600" indent="-22860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​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98463" indent="-169863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7150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95000"/>
                </a:lnSpc>
                <a:spcBef>
                  <a:spcPts val="1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​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Virtual and face-to-face counseling 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</a:t>
              </a:r>
            </a:p>
          </p:txBody>
        </p:sp>
        <p:grpSp>
          <p:nvGrpSpPr>
            <p:cNvPr id="22" name="Group 21"/>
            <p:cNvGrpSpPr>
              <a:grpSpLocks noChangeAspect="1"/>
            </p:cNvGrpSpPr>
            <p:nvPr/>
          </p:nvGrpSpPr>
          <p:grpSpPr>
            <a:xfrm>
              <a:off x="308760" y="2422276"/>
              <a:ext cx="338328" cy="338328"/>
              <a:chOff x="4360870" y="1965198"/>
              <a:chExt cx="320040" cy="320040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4360870" y="1965198"/>
                <a:ext cx="320040" cy="3200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39700" dist="38100" dir="2700000" algn="ctr" rotWithShape="0">
                  <a:srgbClr val="000000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25" name="Checkmark hollow"/>
              <p:cNvGrpSpPr/>
              <p:nvPr>
                <p:custDataLst>
                  <p:tags r:id="rId16"/>
                </p:custDataLst>
              </p:nvPr>
            </p:nvGrpSpPr>
            <p:grpSpPr>
              <a:xfrm>
                <a:off x="4408495" y="2012823"/>
                <a:ext cx="224790" cy="224790"/>
                <a:chOff x="3467100" y="1965325"/>
                <a:chExt cx="930275" cy="930275"/>
              </a:xfrm>
              <a:solidFill>
                <a:schemeClr val="bg1"/>
              </a:solidFill>
            </p:grpSpPr>
            <p:sp>
              <p:nvSpPr>
                <p:cNvPr id="26" name="Freeform 168"/>
                <p:cNvSpPr>
                  <a:spLocks noEditPoints="1"/>
                </p:cNvSpPr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3467100" y="1965325"/>
                  <a:ext cx="930275" cy="930275"/>
                </a:xfrm>
                <a:custGeom>
                  <a:avLst/>
                  <a:gdLst>
                    <a:gd name="T0" fmla="*/ 124 w 248"/>
                    <a:gd name="T1" fmla="*/ 0 h 248"/>
                    <a:gd name="T2" fmla="*/ 0 w 248"/>
                    <a:gd name="T3" fmla="*/ 124 h 248"/>
                    <a:gd name="T4" fmla="*/ 124 w 248"/>
                    <a:gd name="T5" fmla="*/ 248 h 248"/>
                    <a:gd name="T6" fmla="*/ 248 w 248"/>
                    <a:gd name="T7" fmla="*/ 124 h 248"/>
                    <a:gd name="T8" fmla="*/ 124 w 248"/>
                    <a:gd name="T9" fmla="*/ 0 h 248"/>
                    <a:gd name="T10" fmla="*/ 124 w 248"/>
                    <a:gd name="T11" fmla="*/ 240 h 248"/>
                    <a:gd name="T12" fmla="*/ 8 w 248"/>
                    <a:gd name="T13" fmla="*/ 124 h 248"/>
                    <a:gd name="T14" fmla="*/ 124 w 248"/>
                    <a:gd name="T15" fmla="*/ 8 h 248"/>
                    <a:gd name="T16" fmla="*/ 240 w 248"/>
                    <a:gd name="T17" fmla="*/ 124 h 248"/>
                    <a:gd name="T18" fmla="*/ 124 w 248"/>
                    <a:gd name="T19" fmla="*/ 24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56" y="0"/>
                        <a:pt x="0" y="56"/>
                        <a:pt x="0" y="124"/>
                      </a:cubicBezTo>
                      <a:cubicBezTo>
                        <a:pt x="0" y="192"/>
                        <a:pt x="56" y="248"/>
                        <a:pt x="124" y="248"/>
                      </a:cubicBezTo>
                      <a:cubicBezTo>
                        <a:pt x="192" y="248"/>
                        <a:pt x="248" y="192"/>
                        <a:pt x="248" y="124"/>
                      </a:cubicBezTo>
                      <a:cubicBezTo>
                        <a:pt x="248" y="56"/>
                        <a:pt x="192" y="0"/>
                        <a:pt x="124" y="0"/>
                      </a:cubicBezTo>
                      <a:close/>
                      <a:moveTo>
                        <a:pt x="124" y="240"/>
                      </a:moveTo>
                      <a:cubicBezTo>
                        <a:pt x="60" y="240"/>
                        <a:pt x="8" y="188"/>
                        <a:pt x="8" y="124"/>
                      </a:cubicBezTo>
                      <a:cubicBezTo>
                        <a:pt x="8" y="60"/>
                        <a:pt x="60" y="8"/>
                        <a:pt x="124" y="8"/>
                      </a:cubicBezTo>
                      <a:cubicBezTo>
                        <a:pt x="188" y="8"/>
                        <a:pt x="240" y="60"/>
                        <a:pt x="240" y="124"/>
                      </a:cubicBezTo>
                      <a:cubicBezTo>
                        <a:pt x="240" y="188"/>
                        <a:pt x="188" y="240"/>
                        <a:pt x="124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169"/>
                <p:cNvSpPr>
                  <a:spLocks/>
                </p:cNvSpPr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3651250" y="2235200"/>
                  <a:ext cx="561975" cy="393700"/>
                </a:xfrm>
                <a:custGeom>
                  <a:avLst/>
                  <a:gdLst>
                    <a:gd name="T0" fmla="*/ 121 w 354"/>
                    <a:gd name="T1" fmla="*/ 220 h 248"/>
                    <a:gd name="T2" fmla="*/ 14 w 354"/>
                    <a:gd name="T3" fmla="*/ 114 h 248"/>
                    <a:gd name="T4" fmla="*/ 0 w 354"/>
                    <a:gd name="T5" fmla="*/ 128 h 248"/>
                    <a:gd name="T6" fmla="*/ 121 w 354"/>
                    <a:gd name="T7" fmla="*/ 248 h 248"/>
                    <a:gd name="T8" fmla="*/ 354 w 354"/>
                    <a:gd name="T9" fmla="*/ 15 h 248"/>
                    <a:gd name="T10" fmla="*/ 340 w 354"/>
                    <a:gd name="T11" fmla="*/ 0 h 248"/>
                    <a:gd name="T12" fmla="*/ 121 w 354"/>
                    <a:gd name="T13" fmla="*/ 22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48">
                      <a:moveTo>
                        <a:pt x="121" y="220"/>
                      </a:moveTo>
                      <a:lnTo>
                        <a:pt x="14" y="114"/>
                      </a:lnTo>
                      <a:lnTo>
                        <a:pt x="0" y="128"/>
                      </a:lnTo>
                      <a:lnTo>
                        <a:pt x="121" y="248"/>
                      </a:lnTo>
                      <a:lnTo>
                        <a:pt x="354" y="15"/>
                      </a:lnTo>
                      <a:lnTo>
                        <a:pt x="340" y="0"/>
                      </a:lnTo>
                      <a:lnTo>
                        <a:pt x="121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9" name="Group 28"/>
            <p:cNvGrpSpPr>
              <a:grpSpLocks noChangeAspect="1"/>
            </p:cNvGrpSpPr>
            <p:nvPr/>
          </p:nvGrpSpPr>
          <p:grpSpPr>
            <a:xfrm>
              <a:off x="308760" y="2982384"/>
              <a:ext cx="338328" cy="338328"/>
              <a:chOff x="4360870" y="2405547"/>
              <a:chExt cx="320040" cy="320040"/>
            </a:xfrm>
          </p:grpSpPr>
          <p:sp>
            <p:nvSpPr>
              <p:cNvPr id="31" name="Oval 30"/>
              <p:cNvSpPr/>
              <p:nvPr/>
            </p:nvSpPr>
            <p:spPr>
              <a:xfrm>
                <a:off x="4360870" y="2405547"/>
                <a:ext cx="320040" cy="3200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39700" dist="38100" dir="2700000" algn="ctr" rotWithShape="0">
                  <a:srgbClr val="000000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32" name="Checkmark hollow"/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4408495" y="2453172"/>
                <a:ext cx="224790" cy="224790"/>
                <a:chOff x="3467100" y="1965325"/>
                <a:chExt cx="930275" cy="930275"/>
              </a:xfrm>
              <a:solidFill>
                <a:schemeClr val="bg1"/>
              </a:solidFill>
            </p:grpSpPr>
            <p:sp>
              <p:nvSpPr>
                <p:cNvPr id="33" name="Freeform 168"/>
                <p:cNvSpPr>
                  <a:spLocks noEditPoints="1"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467100" y="1965325"/>
                  <a:ext cx="930275" cy="930275"/>
                </a:xfrm>
                <a:custGeom>
                  <a:avLst/>
                  <a:gdLst>
                    <a:gd name="T0" fmla="*/ 124 w 248"/>
                    <a:gd name="T1" fmla="*/ 0 h 248"/>
                    <a:gd name="T2" fmla="*/ 0 w 248"/>
                    <a:gd name="T3" fmla="*/ 124 h 248"/>
                    <a:gd name="T4" fmla="*/ 124 w 248"/>
                    <a:gd name="T5" fmla="*/ 248 h 248"/>
                    <a:gd name="T6" fmla="*/ 248 w 248"/>
                    <a:gd name="T7" fmla="*/ 124 h 248"/>
                    <a:gd name="T8" fmla="*/ 124 w 248"/>
                    <a:gd name="T9" fmla="*/ 0 h 248"/>
                    <a:gd name="T10" fmla="*/ 124 w 248"/>
                    <a:gd name="T11" fmla="*/ 240 h 248"/>
                    <a:gd name="T12" fmla="*/ 8 w 248"/>
                    <a:gd name="T13" fmla="*/ 124 h 248"/>
                    <a:gd name="T14" fmla="*/ 124 w 248"/>
                    <a:gd name="T15" fmla="*/ 8 h 248"/>
                    <a:gd name="T16" fmla="*/ 240 w 248"/>
                    <a:gd name="T17" fmla="*/ 124 h 248"/>
                    <a:gd name="T18" fmla="*/ 124 w 248"/>
                    <a:gd name="T19" fmla="*/ 24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56" y="0"/>
                        <a:pt x="0" y="56"/>
                        <a:pt x="0" y="124"/>
                      </a:cubicBezTo>
                      <a:cubicBezTo>
                        <a:pt x="0" y="192"/>
                        <a:pt x="56" y="248"/>
                        <a:pt x="124" y="248"/>
                      </a:cubicBezTo>
                      <a:cubicBezTo>
                        <a:pt x="192" y="248"/>
                        <a:pt x="248" y="192"/>
                        <a:pt x="248" y="124"/>
                      </a:cubicBezTo>
                      <a:cubicBezTo>
                        <a:pt x="248" y="56"/>
                        <a:pt x="192" y="0"/>
                        <a:pt x="124" y="0"/>
                      </a:cubicBezTo>
                      <a:close/>
                      <a:moveTo>
                        <a:pt x="124" y="240"/>
                      </a:moveTo>
                      <a:cubicBezTo>
                        <a:pt x="60" y="240"/>
                        <a:pt x="8" y="188"/>
                        <a:pt x="8" y="124"/>
                      </a:cubicBezTo>
                      <a:cubicBezTo>
                        <a:pt x="8" y="60"/>
                        <a:pt x="60" y="8"/>
                        <a:pt x="124" y="8"/>
                      </a:cubicBezTo>
                      <a:cubicBezTo>
                        <a:pt x="188" y="8"/>
                        <a:pt x="240" y="60"/>
                        <a:pt x="240" y="124"/>
                      </a:cubicBezTo>
                      <a:cubicBezTo>
                        <a:pt x="240" y="188"/>
                        <a:pt x="188" y="240"/>
                        <a:pt x="124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169"/>
                <p:cNvSpPr>
                  <a:spLocks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3651250" y="2235200"/>
                  <a:ext cx="561975" cy="393700"/>
                </a:xfrm>
                <a:custGeom>
                  <a:avLst/>
                  <a:gdLst>
                    <a:gd name="T0" fmla="*/ 121 w 354"/>
                    <a:gd name="T1" fmla="*/ 220 h 248"/>
                    <a:gd name="T2" fmla="*/ 14 w 354"/>
                    <a:gd name="T3" fmla="*/ 114 h 248"/>
                    <a:gd name="T4" fmla="*/ 0 w 354"/>
                    <a:gd name="T5" fmla="*/ 128 h 248"/>
                    <a:gd name="T6" fmla="*/ 121 w 354"/>
                    <a:gd name="T7" fmla="*/ 248 h 248"/>
                    <a:gd name="T8" fmla="*/ 354 w 354"/>
                    <a:gd name="T9" fmla="*/ 15 h 248"/>
                    <a:gd name="T10" fmla="*/ 340 w 354"/>
                    <a:gd name="T11" fmla="*/ 0 h 248"/>
                    <a:gd name="T12" fmla="*/ 121 w 354"/>
                    <a:gd name="T13" fmla="*/ 22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48">
                      <a:moveTo>
                        <a:pt x="121" y="220"/>
                      </a:moveTo>
                      <a:lnTo>
                        <a:pt x="14" y="114"/>
                      </a:lnTo>
                      <a:lnTo>
                        <a:pt x="0" y="128"/>
                      </a:lnTo>
                      <a:lnTo>
                        <a:pt x="121" y="248"/>
                      </a:lnTo>
                      <a:lnTo>
                        <a:pt x="354" y="15"/>
                      </a:lnTo>
                      <a:lnTo>
                        <a:pt x="340" y="0"/>
                      </a:lnTo>
                      <a:lnTo>
                        <a:pt x="121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0" name="Content Placeholder 1"/>
            <p:cNvSpPr txBox="1">
              <a:spLocks/>
            </p:cNvSpPr>
            <p:nvPr/>
          </p:nvSpPr>
          <p:spPr bwMode="gray">
            <a:xfrm>
              <a:off x="685800" y="2310722"/>
              <a:ext cx="5484036" cy="628726"/>
            </a:xfrm>
            <a:prstGeom prst="rect">
              <a:avLst/>
            </a:prstGeom>
          </p:spPr>
          <p:txBody>
            <a:bodyPr vert="horz" lIns="91440" tIns="0" rIns="0" bIns="0" rtlCol="0" anchor="ctr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5000"/>
                </a:lnSpc>
                <a:spcBef>
                  <a:spcPts val="800"/>
                </a:spcBef>
                <a:spcAft>
                  <a:spcPts val="600"/>
                </a:spcAft>
                <a:buFont typeface="Arial" panose="020B0604020202020204" pitchFamily="34" charset="0"/>
                <a:buChar char="​"/>
                <a:defRPr sz="2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230188" indent="-230188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28600" indent="-22860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​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98463" indent="-169863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7150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95000"/>
                </a:lnSpc>
                <a:spcBef>
                  <a:spcPts val="1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​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Talkspace</a:t>
              </a:r>
            </a:p>
          </p:txBody>
        </p:sp>
        <p:grpSp>
          <p:nvGrpSpPr>
            <p:cNvPr id="36" name="Group 35"/>
            <p:cNvGrpSpPr>
              <a:grpSpLocks noChangeAspect="1"/>
            </p:cNvGrpSpPr>
            <p:nvPr/>
          </p:nvGrpSpPr>
          <p:grpSpPr>
            <a:xfrm>
              <a:off x="308760" y="3529903"/>
              <a:ext cx="338328" cy="338328"/>
              <a:chOff x="4360870" y="2845896"/>
              <a:chExt cx="320040" cy="320040"/>
            </a:xfrm>
          </p:grpSpPr>
          <p:sp>
            <p:nvSpPr>
              <p:cNvPr id="38" name="Oval 37"/>
              <p:cNvSpPr/>
              <p:nvPr/>
            </p:nvSpPr>
            <p:spPr>
              <a:xfrm>
                <a:off x="4360870" y="2845896"/>
                <a:ext cx="320040" cy="3200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39700" dist="38100" dir="2700000" algn="ctr" rotWithShape="0">
                  <a:srgbClr val="000000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39" name="Checkmark hollow"/>
              <p:cNvGrpSpPr/>
              <p:nvPr>
                <p:custDataLst>
                  <p:tags r:id="rId10"/>
                </p:custDataLst>
              </p:nvPr>
            </p:nvGrpSpPr>
            <p:grpSpPr>
              <a:xfrm>
                <a:off x="4408495" y="2893521"/>
                <a:ext cx="224790" cy="224790"/>
                <a:chOff x="3467100" y="1965325"/>
                <a:chExt cx="930275" cy="930275"/>
              </a:xfrm>
              <a:solidFill>
                <a:schemeClr val="bg1"/>
              </a:solidFill>
            </p:grpSpPr>
            <p:sp>
              <p:nvSpPr>
                <p:cNvPr id="40" name="Freeform 168"/>
                <p:cNvSpPr>
                  <a:spLocks noEditPoints="1"/>
                </p:cNvSpPr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467100" y="1965325"/>
                  <a:ext cx="930275" cy="930275"/>
                </a:xfrm>
                <a:custGeom>
                  <a:avLst/>
                  <a:gdLst>
                    <a:gd name="T0" fmla="*/ 124 w 248"/>
                    <a:gd name="T1" fmla="*/ 0 h 248"/>
                    <a:gd name="T2" fmla="*/ 0 w 248"/>
                    <a:gd name="T3" fmla="*/ 124 h 248"/>
                    <a:gd name="T4" fmla="*/ 124 w 248"/>
                    <a:gd name="T5" fmla="*/ 248 h 248"/>
                    <a:gd name="T6" fmla="*/ 248 w 248"/>
                    <a:gd name="T7" fmla="*/ 124 h 248"/>
                    <a:gd name="T8" fmla="*/ 124 w 248"/>
                    <a:gd name="T9" fmla="*/ 0 h 248"/>
                    <a:gd name="T10" fmla="*/ 124 w 248"/>
                    <a:gd name="T11" fmla="*/ 240 h 248"/>
                    <a:gd name="T12" fmla="*/ 8 w 248"/>
                    <a:gd name="T13" fmla="*/ 124 h 248"/>
                    <a:gd name="T14" fmla="*/ 124 w 248"/>
                    <a:gd name="T15" fmla="*/ 8 h 248"/>
                    <a:gd name="T16" fmla="*/ 240 w 248"/>
                    <a:gd name="T17" fmla="*/ 124 h 248"/>
                    <a:gd name="T18" fmla="*/ 124 w 248"/>
                    <a:gd name="T19" fmla="*/ 24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56" y="0"/>
                        <a:pt x="0" y="56"/>
                        <a:pt x="0" y="124"/>
                      </a:cubicBezTo>
                      <a:cubicBezTo>
                        <a:pt x="0" y="192"/>
                        <a:pt x="56" y="248"/>
                        <a:pt x="124" y="248"/>
                      </a:cubicBezTo>
                      <a:cubicBezTo>
                        <a:pt x="192" y="248"/>
                        <a:pt x="248" y="192"/>
                        <a:pt x="248" y="124"/>
                      </a:cubicBezTo>
                      <a:cubicBezTo>
                        <a:pt x="248" y="56"/>
                        <a:pt x="192" y="0"/>
                        <a:pt x="124" y="0"/>
                      </a:cubicBezTo>
                      <a:close/>
                      <a:moveTo>
                        <a:pt x="124" y="240"/>
                      </a:moveTo>
                      <a:cubicBezTo>
                        <a:pt x="60" y="240"/>
                        <a:pt x="8" y="188"/>
                        <a:pt x="8" y="124"/>
                      </a:cubicBezTo>
                      <a:cubicBezTo>
                        <a:pt x="8" y="60"/>
                        <a:pt x="60" y="8"/>
                        <a:pt x="124" y="8"/>
                      </a:cubicBezTo>
                      <a:cubicBezTo>
                        <a:pt x="188" y="8"/>
                        <a:pt x="240" y="60"/>
                        <a:pt x="240" y="124"/>
                      </a:cubicBezTo>
                      <a:cubicBezTo>
                        <a:pt x="240" y="188"/>
                        <a:pt x="188" y="240"/>
                        <a:pt x="124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 169"/>
                <p:cNvSpPr>
                  <a:spLocks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651250" y="2235200"/>
                  <a:ext cx="561975" cy="393700"/>
                </a:xfrm>
                <a:custGeom>
                  <a:avLst/>
                  <a:gdLst>
                    <a:gd name="T0" fmla="*/ 121 w 354"/>
                    <a:gd name="T1" fmla="*/ 220 h 248"/>
                    <a:gd name="T2" fmla="*/ 14 w 354"/>
                    <a:gd name="T3" fmla="*/ 114 h 248"/>
                    <a:gd name="T4" fmla="*/ 0 w 354"/>
                    <a:gd name="T5" fmla="*/ 128 h 248"/>
                    <a:gd name="T6" fmla="*/ 121 w 354"/>
                    <a:gd name="T7" fmla="*/ 248 h 248"/>
                    <a:gd name="T8" fmla="*/ 354 w 354"/>
                    <a:gd name="T9" fmla="*/ 15 h 248"/>
                    <a:gd name="T10" fmla="*/ 340 w 354"/>
                    <a:gd name="T11" fmla="*/ 0 h 248"/>
                    <a:gd name="T12" fmla="*/ 121 w 354"/>
                    <a:gd name="T13" fmla="*/ 22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48">
                      <a:moveTo>
                        <a:pt x="121" y="220"/>
                      </a:moveTo>
                      <a:lnTo>
                        <a:pt x="14" y="114"/>
                      </a:lnTo>
                      <a:lnTo>
                        <a:pt x="0" y="128"/>
                      </a:lnTo>
                      <a:lnTo>
                        <a:pt x="121" y="248"/>
                      </a:lnTo>
                      <a:lnTo>
                        <a:pt x="354" y="15"/>
                      </a:lnTo>
                      <a:lnTo>
                        <a:pt x="340" y="0"/>
                      </a:lnTo>
                      <a:lnTo>
                        <a:pt x="121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7" name="Content Placeholder 1"/>
            <p:cNvSpPr txBox="1">
              <a:spLocks/>
            </p:cNvSpPr>
            <p:nvPr/>
          </p:nvSpPr>
          <p:spPr bwMode="gray">
            <a:xfrm>
              <a:off x="685800" y="2848142"/>
              <a:ext cx="5484036" cy="647551"/>
            </a:xfrm>
            <a:prstGeom prst="rect">
              <a:avLst/>
            </a:prstGeom>
          </p:spPr>
          <p:txBody>
            <a:bodyPr vert="horz" lIns="91440" tIns="0" rIns="0" bIns="0" rtlCol="0" anchor="ctr" anchorCtr="0">
              <a:noAutofit/>
            </a:bodyPr>
            <a:lstStyle>
              <a:lvl1pPr marL="0" indent="0" algn="l" defTabSz="685800" rtl="0" eaLnBrk="1" latinLnBrk="0" hangingPunct="1">
                <a:lnSpc>
                  <a:spcPct val="95000"/>
                </a:lnSpc>
                <a:spcBef>
                  <a:spcPts val="800"/>
                </a:spcBef>
                <a:spcAft>
                  <a:spcPts val="600"/>
                </a:spcAft>
                <a:buFont typeface="Arial" panose="020B0604020202020204" pitchFamily="34" charset="0"/>
                <a:buChar char="​"/>
                <a:defRPr sz="2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230188" indent="-230188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28600" indent="-22860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​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98463" indent="-169863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7150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42950" indent="-171450" algn="l" defTabSz="685800" rtl="0" eaLnBrk="1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−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95000"/>
                </a:lnSpc>
                <a:spcBef>
                  <a:spcPts val="1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​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Sanvello</a:t>
              </a:r>
            </a:p>
          </p:txBody>
        </p:sp>
        <p:grpSp>
          <p:nvGrpSpPr>
            <p:cNvPr id="43" name="Group 42"/>
            <p:cNvGrpSpPr>
              <a:grpSpLocks noChangeAspect="1"/>
            </p:cNvGrpSpPr>
            <p:nvPr/>
          </p:nvGrpSpPr>
          <p:grpSpPr>
            <a:xfrm>
              <a:off x="308760" y="4078130"/>
              <a:ext cx="338328" cy="338328"/>
              <a:chOff x="4360870" y="3286245"/>
              <a:chExt cx="320040" cy="320040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4360870" y="3286245"/>
                <a:ext cx="320040" cy="3200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39700" dist="38100" dir="2700000" algn="ctr" rotWithShape="0">
                  <a:srgbClr val="000000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46" name="Checkmark hollow"/>
              <p:cNvGrpSpPr/>
              <p:nvPr>
                <p:custDataLst>
                  <p:tags r:id="rId7"/>
                </p:custDataLst>
              </p:nvPr>
            </p:nvGrpSpPr>
            <p:grpSpPr>
              <a:xfrm>
                <a:off x="4408495" y="3333870"/>
                <a:ext cx="224790" cy="224790"/>
                <a:chOff x="3467100" y="1965325"/>
                <a:chExt cx="930275" cy="930275"/>
              </a:xfrm>
              <a:solidFill>
                <a:schemeClr val="bg1"/>
              </a:solidFill>
            </p:grpSpPr>
            <p:sp>
              <p:nvSpPr>
                <p:cNvPr id="47" name="Freeform 168"/>
                <p:cNvSpPr>
                  <a:spLocks noEditPoints="1"/>
                </p:cNvSpPr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3467100" y="1965325"/>
                  <a:ext cx="930275" cy="930275"/>
                </a:xfrm>
                <a:custGeom>
                  <a:avLst/>
                  <a:gdLst>
                    <a:gd name="T0" fmla="*/ 124 w 248"/>
                    <a:gd name="T1" fmla="*/ 0 h 248"/>
                    <a:gd name="T2" fmla="*/ 0 w 248"/>
                    <a:gd name="T3" fmla="*/ 124 h 248"/>
                    <a:gd name="T4" fmla="*/ 124 w 248"/>
                    <a:gd name="T5" fmla="*/ 248 h 248"/>
                    <a:gd name="T6" fmla="*/ 248 w 248"/>
                    <a:gd name="T7" fmla="*/ 124 h 248"/>
                    <a:gd name="T8" fmla="*/ 124 w 248"/>
                    <a:gd name="T9" fmla="*/ 0 h 248"/>
                    <a:gd name="T10" fmla="*/ 124 w 248"/>
                    <a:gd name="T11" fmla="*/ 240 h 248"/>
                    <a:gd name="T12" fmla="*/ 8 w 248"/>
                    <a:gd name="T13" fmla="*/ 124 h 248"/>
                    <a:gd name="T14" fmla="*/ 124 w 248"/>
                    <a:gd name="T15" fmla="*/ 8 h 248"/>
                    <a:gd name="T16" fmla="*/ 240 w 248"/>
                    <a:gd name="T17" fmla="*/ 124 h 248"/>
                    <a:gd name="T18" fmla="*/ 124 w 248"/>
                    <a:gd name="T19" fmla="*/ 24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56" y="0"/>
                        <a:pt x="0" y="56"/>
                        <a:pt x="0" y="124"/>
                      </a:cubicBezTo>
                      <a:cubicBezTo>
                        <a:pt x="0" y="192"/>
                        <a:pt x="56" y="248"/>
                        <a:pt x="124" y="248"/>
                      </a:cubicBezTo>
                      <a:cubicBezTo>
                        <a:pt x="192" y="248"/>
                        <a:pt x="248" y="192"/>
                        <a:pt x="248" y="124"/>
                      </a:cubicBezTo>
                      <a:cubicBezTo>
                        <a:pt x="248" y="56"/>
                        <a:pt x="192" y="0"/>
                        <a:pt x="124" y="0"/>
                      </a:cubicBezTo>
                      <a:close/>
                      <a:moveTo>
                        <a:pt x="124" y="240"/>
                      </a:moveTo>
                      <a:cubicBezTo>
                        <a:pt x="60" y="240"/>
                        <a:pt x="8" y="188"/>
                        <a:pt x="8" y="124"/>
                      </a:cubicBezTo>
                      <a:cubicBezTo>
                        <a:pt x="8" y="60"/>
                        <a:pt x="60" y="8"/>
                        <a:pt x="124" y="8"/>
                      </a:cubicBezTo>
                      <a:cubicBezTo>
                        <a:pt x="188" y="8"/>
                        <a:pt x="240" y="60"/>
                        <a:pt x="240" y="124"/>
                      </a:cubicBezTo>
                      <a:cubicBezTo>
                        <a:pt x="240" y="188"/>
                        <a:pt x="188" y="240"/>
                        <a:pt x="124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169"/>
                <p:cNvSpPr>
                  <a:spLocks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3651250" y="2235200"/>
                  <a:ext cx="561975" cy="393700"/>
                </a:xfrm>
                <a:custGeom>
                  <a:avLst/>
                  <a:gdLst>
                    <a:gd name="T0" fmla="*/ 121 w 354"/>
                    <a:gd name="T1" fmla="*/ 220 h 248"/>
                    <a:gd name="T2" fmla="*/ 14 w 354"/>
                    <a:gd name="T3" fmla="*/ 114 h 248"/>
                    <a:gd name="T4" fmla="*/ 0 w 354"/>
                    <a:gd name="T5" fmla="*/ 128 h 248"/>
                    <a:gd name="T6" fmla="*/ 121 w 354"/>
                    <a:gd name="T7" fmla="*/ 248 h 248"/>
                    <a:gd name="T8" fmla="*/ 354 w 354"/>
                    <a:gd name="T9" fmla="*/ 15 h 248"/>
                    <a:gd name="T10" fmla="*/ 340 w 354"/>
                    <a:gd name="T11" fmla="*/ 0 h 248"/>
                    <a:gd name="T12" fmla="*/ 121 w 354"/>
                    <a:gd name="T13" fmla="*/ 22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48">
                      <a:moveTo>
                        <a:pt x="121" y="220"/>
                      </a:moveTo>
                      <a:lnTo>
                        <a:pt x="14" y="114"/>
                      </a:lnTo>
                      <a:lnTo>
                        <a:pt x="0" y="128"/>
                      </a:lnTo>
                      <a:lnTo>
                        <a:pt x="121" y="248"/>
                      </a:lnTo>
                      <a:lnTo>
                        <a:pt x="354" y="15"/>
                      </a:lnTo>
                      <a:lnTo>
                        <a:pt x="340" y="0"/>
                      </a:lnTo>
                      <a:lnTo>
                        <a:pt x="121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0" name="Group 49"/>
            <p:cNvGrpSpPr>
              <a:grpSpLocks noChangeAspect="1"/>
            </p:cNvGrpSpPr>
            <p:nvPr/>
          </p:nvGrpSpPr>
          <p:grpSpPr>
            <a:xfrm>
              <a:off x="308760" y="4607868"/>
              <a:ext cx="338328" cy="338328"/>
              <a:chOff x="4360870" y="3726594"/>
              <a:chExt cx="320040" cy="320040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4360870" y="3726594"/>
                <a:ext cx="320040" cy="3200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39700" dist="38100" dir="2700000" algn="ctr" rotWithShape="0">
                  <a:srgbClr val="000000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53" name="Checkmark hollow"/>
              <p:cNvGrpSpPr/>
              <p:nvPr>
                <p:custDataLst>
                  <p:tags r:id="rId4"/>
                </p:custDataLst>
              </p:nvPr>
            </p:nvGrpSpPr>
            <p:grpSpPr>
              <a:xfrm>
                <a:off x="4408495" y="3774219"/>
                <a:ext cx="224790" cy="224790"/>
                <a:chOff x="3467100" y="1965325"/>
                <a:chExt cx="930275" cy="930275"/>
              </a:xfrm>
              <a:solidFill>
                <a:schemeClr val="bg1"/>
              </a:solidFill>
            </p:grpSpPr>
            <p:sp>
              <p:nvSpPr>
                <p:cNvPr id="54" name="Freeform 168"/>
                <p:cNvSpPr>
                  <a:spLocks noEditPoints="1"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3467100" y="1965325"/>
                  <a:ext cx="930275" cy="930275"/>
                </a:xfrm>
                <a:custGeom>
                  <a:avLst/>
                  <a:gdLst>
                    <a:gd name="T0" fmla="*/ 124 w 248"/>
                    <a:gd name="T1" fmla="*/ 0 h 248"/>
                    <a:gd name="T2" fmla="*/ 0 w 248"/>
                    <a:gd name="T3" fmla="*/ 124 h 248"/>
                    <a:gd name="T4" fmla="*/ 124 w 248"/>
                    <a:gd name="T5" fmla="*/ 248 h 248"/>
                    <a:gd name="T6" fmla="*/ 248 w 248"/>
                    <a:gd name="T7" fmla="*/ 124 h 248"/>
                    <a:gd name="T8" fmla="*/ 124 w 248"/>
                    <a:gd name="T9" fmla="*/ 0 h 248"/>
                    <a:gd name="T10" fmla="*/ 124 w 248"/>
                    <a:gd name="T11" fmla="*/ 240 h 248"/>
                    <a:gd name="T12" fmla="*/ 8 w 248"/>
                    <a:gd name="T13" fmla="*/ 124 h 248"/>
                    <a:gd name="T14" fmla="*/ 124 w 248"/>
                    <a:gd name="T15" fmla="*/ 8 h 248"/>
                    <a:gd name="T16" fmla="*/ 240 w 248"/>
                    <a:gd name="T17" fmla="*/ 124 h 248"/>
                    <a:gd name="T18" fmla="*/ 124 w 248"/>
                    <a:gd name="T19" fmla="*/ 24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56" y="0"/>
                        <a:pt x="0" y="56"/>
                        <a:pt x="0" y="124"/>
                      </a:cubicBezTo>
                      <a:cubicBezTo>
                        <a:pt x="0" y="192"/>
                        <a:pt x="56" y="248"/>
                        <a:pt x="124" y="248"/>
                      </a:cubicBezTo>
                      <a:cubicBezTo>
                        <a:pt x="192" y="248"/>
                        <a:pt x="248" y="192"/>
                        <a:pt x="248" y="124"/>
                      </a:cubicBezTo>
                      <a:cubicBezTo>
                        <a:pt x="248" y="56"/>
                        <a:pt x="192" y="0"/>
                        <a:pt x="124" y="0"/>
                      </a:cubicBezTo>
                      <a:close/>
                      <a:moveTo>
                        <a:pt x="124" y="240"/>
                      </a:moveTo>
                      <a:cubicBezTo>
                        <a:pt x="60" y="240"/>
                        <a:pt x="8" y="188"/>
                        <a:pt x="8" y="124"/>
                      </a:cubicBezTo>
                      <a:cubicBezTo>
                        <a:pt x="8" y="60"/>
                        <a:pt x="60" y="8"/>
                        <a:pt x="124" y="8"/>
                      </a:cubicBezTo>
                      <a:cubicBezTo>
                        <a:pt x="188" y="8"/>
                        <a:pt x="240" y="60"/>
                        <a:pt x="240" y="124"/>
                      </a:cubicBezTo>
                      <a:cubicBezTo>
                        <a:pt x="240" y="188"/>
                        <a:pt x="188" y="240"/>
                        <a:pt x="124" y="2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169"/>
                <p:cNvSpPr>
                  <a:spLocks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3651250" y="2235200"/>
                  <a:ext cx="561975" cy="393700"/>
                </a:xfrm>
                <a:custGeom>
                  <a:avLst/>
                  <a:gdLst>
                    <a:gd name="T0" fmla="*/ 121 w 354"/>
                    <a:gd name="T1" fmla="*/ 220 h 248"/>
                    <a:gd name="T2" fmla="*/ 14 w 354"/>
                    <a:gd name="T3" fmla="*/ 114 h 248"/>
                    <a:gd name="T4" fmla="*/ 0 w 354"/>
                    <a:gd name="T5" fmla="*/ 128 h 248"/>
                    <a:gd name="T6" fmla="*/ 121 w 354"/>
                    <a:gd name="T7" fmla="*/ 248 h 248"/>
                    <a:gd name="T8" fmla="*/ 354 w 354"/>
                    <a:gd name="T9" fmla="*/ 15 h 248"/>
                    <a:gd name="T10" fmla="*/ 340 w 354"/>
                    <a:gd name="T11" fmla="*/ 0 h 248"/>
                    <a:gd name="T12" fmla="*/ 121 w 354"/>
                    <a:gd name="T13" fmla="*/ 22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248">
                      <a:moveTo>
                        <a:pt x="121" y="220"/>
                      </a:moveTo>
                      <a:lnTo>
                        <a:pt x="14" y="114"/>
                      </a:lnTo>
                      <a:lnTo>
                        <a:pt x="0" y="128"/>
                      </a:lnTo>
                      <a:lnTo>
                        <a:pt x="121" y="248"/>
                      </a:lnTo>
                      <a:lnTo>
                        <a:pt x="354" y="15"/>
                      </a:lnTo>
                      <a:lnTo>
                        <a:pt x="340" y="0"/>
                      </a:lnTo>
                      <a:lnTo>
                        <a:pt x="121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60" name="Checkmark hollow"/>
            <p:cNvGrpSpPr/>
            <p:nvPr>
              <p:custDataLst>
                <p:tags r:id="rId1"/>
              </p:custDataLst>
            </p:nvPr>
          </p:nvGrpSpPr>
          <p:grpSpPr>
            <a:xfrm>
              <a:off x="359106" y="5195448"/>
              <a:ext cx="237635" cy="237635"/>
              <a:chOff x="3467100" y="1965325"/>
              <a:chExt cx="930275" cy="930275"/>
            </a:xfrm>
            <a:solidFill>
              <a:schemeClr val="bg1"/>
            </a:solidFill>
          </p:grpSpPr>
          <p:sp>
            <p:nvSpPr>
              <p:cNvPr id="61" name="Freeform 168"/>
              <p:cNvSpPr>
                <a:spLocks noEditPoint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3467100" y="1965325"/>
                <a:ext cx="930275" cy="930275"/>
              </a:xfrm>
              <a:custGeom>
                <a:avLst/>
                <a:gdLst>
                  <a:gd name="T0" fmla="*/ 124 w 248"/>
                  <a:gd name="T1" fmla="*/ 0 h 248"/>
                  <a:gd name="T2" fmla="*/ 0 w 248"/>
                  <a:gd name="T3" fmla="*/ 124 h 248"/>
                  <a:gd name="T4" fmla="*/ 124 w 248"/>
                  <a:gd name="T5" fmla="*/ 248 h 248"/>
                  <a:gd name="T6" fmla="*/ 248 w 248"/>
                  <a:gd name="T7" fmla="*/ 124 h 248"/>
                  <a:gd name="T8" fmla="*/ 124 w 248"/>
                  <a:gd name="T9" fmla="*/ 0 h 248"/>
                  <a:gd name="T10" fmla="*/ 124 w 248"/>
                  <a:gd name="T11" fmla="*/ 240 h 248"/>
                  <a:gd name="T12" fmla="*/ 8 w 248"/>
                  <a:gd name="T13" fmla="*/ 124 h 248"/>
                  <a:gd name="T14" fmla="*/ 124 w 248"/>
                  <a:gd name="T15" fmla="*/ 8 h 248"/>
                  <a:gd name="T16" fmla="*/ 240 w 248"/>
                  <a:gd name="T17" fmla="*/ 124 h 248"/>
                  <a:gd name="T18" fmla="*/ 124 w 248"/>
                  <a:gd name="T19" fmla="*/ 24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56" y="0"/>
                      <a:pt x="0" y="56"/>
                      <a:pt x="0" y="124"/>
                    </a:cubicBezTo>
                    <a:cubicBezTo>
                      <a:pt x="0" y="192"/>
                      <a:pt x="56" y="248"/>
                      <a:pt x="124" y="248"/>
                    </a:cubicBezTo>
                    <a:cubicBezTo>
                      <a:pt x="192" y="248"/>
                      <a:pt x="248" y="192"/>
                      <a:pt x="248" y="124"/>
                    </a:cubicBezTo>
                    <a:cubicBezTo>
                      <a:pt x="248" y="56"/>
                      <a:pt x="192" y="0"/>
                      <a:pt x="124" y="0"/>
                    </a:cubicBezTo>
                    <a:close/>
                    <a:moveTo>
                      <a:pt x="124" y="240"/>
                    </a:moveTo>
                    <a:cubicBezTo>
                      <a:pt x="60" y="240"/>
                      <a:pt x="8" y="188"/>
                      <a:pt x="8" y="124"/>
                    </a:cubicBezTo>
                    <a:cubicBezTo>
                      <a:pt x="8" y="60"/>
                      <a:pt x="60" y="8"/>
                      <a:pt x="124" y="8"/>
                    </a:cubicBezTo>
                    <a:cubicBezTo>
                      <a:pt x="188" y="8"/>
                      <a:pt x="240" y="60"/>
                      <a:pt x="240" y="124"/>
                    </a:cubicBezTo>
                    <a:cubicBezTo>
                      <a:pt x="240" y="188"/>
                      <a:pt x="188" y="240"/>
                      <a:pt x="124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" name="Freeform 169"/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3651250" y="2235200"/>
                <a:ext cx="561975" cy="393700"/>
              </a:xfrm>
              <a:custGeom>
                <a:avLst/>
                <a:gdLst>
                  <a:gd name="T0" fmla="*/ 121 w 354"/>
                  <a:gd name="T1" fmla="*/ 220 h 248"/>
                  <a:gd name="T2" fmla="*/ 14 w 354"/>
                  <a:gd name="T3" fmla="*/ 114 h 248"/>
                  <a:gd name="T4" fmla="*/ 0 w 354"/>
                  <a:gd name="T5" fmla="*/ 128 h 248"/>
                  <a:gd name="T6" fmla="*/ 121 w 354"/>
                  <a:gd name="T7" fmla="*/ 248 h 248"/>
                  <a:gd name="T8" fmla="*/ 354 w 354"/>
                  <a:gd name="T9" fmla="*/ 15 h 248"/>
                  <a:gd name="T10" fmla="*/ 340 w 354"/>
                  <a:gd name="T11" fmla="*/ 0 h 248"/>
                  <a:gd name="T12" fmla="*/ 121 w 354"/>
                  <a:gd name="T13" fmla="*/ 22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4" h="248">
                    <a:moveTo>
                      <a:pt x="121" y="220"/>
                    </a:moveTo>
                    <a:lnTo>
                      <a:pt x="14" y="114"/>
                    </a:lnTo>
                    <a:lnTo>
                      <a:pt x="0" y="128"/>
                    </a:lnTo>
                    <a:lnTo>
                      <a:pt x="121" y="248"/>
                    </a:lnTo>
                    <a:lnTo>
                      <a:pt x="354" y="15"/>
                    </a:lnTo>
                    <a:lnTo>
                      <a:pt x="340" y="0"/>
                    </a:lnTo>
                    <a:lnTo>
                      <a:pt x="121" y="2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65" name="Picture 64" descr="spike_for_PPT.png"/>
          <p:cNvPicPr>
            <a:picLocks noChangeAspect="1"/>
          </p:cNvPicPr>
          <p:nvPr/>
        </p:nvPicPr>
        <p:blipFill>
          <a:blip r:embed="rId28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8" y="5848384"/>
            <a:ext cx="12184062" cy="381515"/>
          </a:xfrm>
          <a:prstGeom prst="rect">
            <a:avLst/>
          </a:prstGeom>
        </p:spPr>
      </p:pic>
      <p:sp>
        <p:nvSpPr>
          <p:cNvPr id="56" name="Content Placeholder 1">
            <a:extLst>
              <a:ext uri="{FF2B5EF4-FFF2-40B4-BE49-F238E27FC236}">
                <a16:creationId xmlns:a16="http://schemas.microsoft.com/office/drawing/2014/main" id="{E491BD66-F9EC-4173-8ADA-904E7073D263}"/>
              </a:ext>
            </a:extLst>
          </p:cNvPr>
          <p:cNvSpPr txBox="1">
            <a:spLocks/>
          </p:cNvSpPr>
          <p:nvPr/>
        </p:nvSpPr>
        <p:spPr bwMode="gray">
          <a:xfrm>
            <a:off x="1211400" y="3451088"/>
            <a:ext cx="5484036" cy="645138"/>
          </a:xfrm>
          <a:prstGeom prst="rect">
            <a:avLst/>
          </a:prstGeom>
        </p:spPr>
        <p:txBody>
          <a:bodyPr vert="horz" lIns="91440" tIns="0" rIns="0" bIns="0" rtlCol="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50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0188" indent="-230188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98463" indent="-169863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150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Legal Counseling &amp; Mediation Services</a:t>
            </a:r>
          </a:p>
        </p:txBody>
      </p:sp>
      <p:sp>
        <p:nvSpPr>
          <p:cNvPr id="63" name="Content Placeholder 1">
            <a:extLst>
              <a:ext uri="{FF2B5EF4-FFF2-40B4-BE49-F238E27FC236}">
                <a16:creationId xmlns:a16="http://schemas.microsoft.com/office/drawing/2014/main" id="{8939E63E-DFAD-4BBE-B835-3FF924C8BC57}"/>
              </a:ext>
            </a:extLst>
          </p:cNvPr>
          <p:cNvSpPr txBox="1">
            <a:spLocks/>
          </p:cNvSpPr>
          <p:nvPr/>
        </p:nvSpPr>
        <p:spPr bwMode="gray">
          <a:xfrm>
            <a:off x="1213421" y="4010238"/>
            <a:ext cx="5484036" cy="645138"/>
          </a:xfrm>
          <a:prstGeom prst="rect">
            <a:avLst/>
          </a:prstGeom>
        </p:spPr>
        <p:txBody>
          <a:bodyPr vert="horz" lIns="91440" tIns="0" rIns="0" bIns="0" rtlCol="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50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0188" indent="-230188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98463" indent="-169863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150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Financial Consultations</a:t>
            </a:r>
          </a:p>
        </p:txBody>
      </p:sp>
      <p:sp>
        <p:nvSpPr>
          <p:cNvPr id="64" name="Content Placeholder 1">
            <a:extLst>
              <a:ext uri="{FF2B5EF4-FFF2-40B4-BE49-F238E27FC236}">
                <a16:creationId xmlns:a16="http://schemas.microsoft.com/office/drawing/2014/main" id="{701B7EBB-6DF8-47FA-8BD3-07D881D92A25}"/>
              </a:ext>
            </a:extLst>
          </p:cNvPr>
          <p:cNvSpPr txBox="1">
            <a:spLocks/>
          </p:cNvSpPr>
          <p:nvPr/>
        </p:nvSpPr>
        <p:spPr bwMode="gray">
          <a:xfrm>
            <a:off x="1187342" y="4569316"/>
            <a:ext cx="5484036" cy="645138"/>
          </a:xfrm>
          <a:prstGeom prst="rect">
            <a:avLst/>
          </a:prstGeom>
        </p:spPr>
        <p:txBody>
          <a:bodyPr vert="horz" lIns="91440" tIns="0" rIns="0" bIns="0" rtlCol="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50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0188" indent="-230188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98463" indent="-169863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150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42950" indent="-171450" algn="l" defTabSz="6858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​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WorkLife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Services</a:t>
            </a:r>
          </a:p>
        </p:txBody>
      </p:sp>
    </p:spTree>
    <p:extLst>
      <p:ext uri="{BB962C8B-B14F-4D97-AF65-F5344CB8AC3E}">
        <p14:creationId xmlns:p14="http://schemas.microsoft.com/office/powerpoint/2010/main" val="97217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hris_000\Desktop\OPTUM 2019\06_JUN\28-WF1248643_Optum My Wellbeing_EAP + WL_WIDE\photos\phone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11" y="-12700"/>
            <a:ext cx="12188825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0D8EA-3107-4873-B9AB-DD7D3E79053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88B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888B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 descr="spike_for_PPT.png"/>
          <p:cNvPicPr>
            <a:picLocks noChangeAspect="1"/>
          </p:cNvPicPr>
          <p:nvPr/>
        </p:nvPicPr>
        <p:blipFill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8" y="5990967"/>
            <a:ext cx="12184062" cy="38151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flipH="1">
            <a:off x="1028700" y="-1599"/>
            <a:ext cx="8496300" cy="596266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" y="-7938"/>
            <a:ext cx="5511799" cy="5943600"/>
          </a:xfrm>
          <a:prstGeom prst="rect">
            <a:avLst/>
          </a:prstGeom>
          <a:solidFill>
            <a:schemeClr val="accent1">
              <a:alpha val="78000"/>
            </a:schemeClr>
          </a:solidFill>
        </p:spPr>
        <p:txBody>
          <a:bodyPr vert="horz" wrap="square" lIns="365760" tIns="0" rIns="365760" bIns="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24/7/365 Toll-Free L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1-8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00-622-7276 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Employees call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master’s-level employee assistance specialists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unlimited consultations, risk screening, advocacy, referrals and educational materials.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81000" y="2616200"/>
            <a:ext cx="3657600" cy="0"/>
          </a:xfrm>
          <a:prstGeom prst="line">
            <a:avLst/>
          </a:prstGeom>
          <a:ln w="12700" cap="rnd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662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hris_000\Desktop\OPTUM 2019\06_JUN\28-WF1248643_Optum My Wellbeing_EAP + WL_WIDE\photos\pc kitchen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-264"/>
            <a:ext cx="12188825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0D8EA-3107-4873-B9AB-DD7D3E79053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88B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888B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 flipH="1">
            <a:off x="3390900" y="2906"/>
            <a:ext cx="1562100" cy="596266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 descr="spike_for_PPT.png"/>
          <p:cNvPicPr>
            <a:picLocks noChangeAspect="1"/>
          </p:cNvPicPr>
          <p:nvPr/>
        </p:nvPicPr>
        <p:blipFill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8" y="6003667"/>
            <a:ext cx="9136062" cy="38151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12700" y="-264"/>
            <a:ext cx="5524500" cy="5943600"/>
          </a:xfrm>
          <a:prstGeom prst="rect">
            <a:avLst/>
          </a:prstGeom>
          <a:solidFill>
            <a:schemeClr val="accent1">
              <a:alpha val="78000"/>
            </a:schemeClr>
          </a:solidFill>
        </p:spPr>
        <p:txBody>
          <a:bodyPr wrap="square" lIns="365760" tIns="0" rIns="182880" bIns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Face-to-Face C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ounseling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 </a:t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</a:b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and Virtual V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itchFamily="34" charset="0"/>
              </a:rPr>
              <a:t>isits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87722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sessions, per reason, per member, per year. Certified EAP clinicians provide visits for employees in person or via a secure, video-based platform in real-time — available in every state. Virtual visits are scheduled online.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58389" y="2844800"/>
            <a:ext cx="3657600" cy="0"/>
          </a:xfrm>
          <a:prstGeom prst="line">
            <a:avLst/>
          </a:prstGeom>
          <a:ln w="12700" cap="rnd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87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19288" y="511848"/>
            <a:ext cx="10272712" cy="1103592"/>
          </a:xfrm>
          <a:prstGeom prst="rect">
            <a:avLst/>
          </a:prstGeom>
          <a:solidFill>
            <a:schemeClr val="accent1"/>
          </a:solidFill>
        </p:spPr>
        <p:txBody>
          <a:bodyPr wrap="square" lIns="274320" rIns="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Virtual Visits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Certified EAP clinicians visit employees in person or via a secure, video-based platform in real-time – available in every state.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94928" y="5534145"/>
            <a:ext cx="2562225" cy="887642"/>
          </a:xfrm>
          <a:prstGeom prst="rect">
            <a:avLst/>
          </a:prstGeom>
          <a:noFill/>
        </p:spPr>
        <p:txBody>
          <a:bodyPr wrap="square" tIns="45720" rIns="45720" bIns="0" rtlCol="0" anchor="t" anchorCtr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Step 2: Phone</a:t>
            </a:r>
          </a:p>
          <a:p>
            <a:pPr marL="228600" marR="0" lvl="0" indent="95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Member calls the EAP to conduct a virtual visit provider search.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25421" y="3326418"/>
            <a:ext cx="2801273" cy="1512991"/>
          </a:xfrm>
          <a:prstGeom prst="rect">
            <a:avLst/>
          </a:prstGeom>
          <a:noFill/>
        </p:spPr>
        <p:txBody>
          <a:bodyPr wrap="square" tIns="91440" rIns="45720" bIns="0" rtlCol="0" anchor="t" anchorCtr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Step 2: Online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	Virtual visits tab to search for provider.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52579" y="5198681"/>
            <a:ext cx="3143877" cy="739364"/>
          </a:xfrm>
          <a:prstGeom prst="rect">
            <a:avLst/>
          </a:prstGeom>
          <a:noFill/>
        </p:spPr>
        <p:txBody>
          <a:bodyPr wrap="square" tIns="45720" rIns="45720" bIns="0" rtlCol="0" anchor="t" anchorCtr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Step 3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	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	Member selects a virtual visit provider.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77000" y="1930191"/>
            <a:ext cx="2880634" cy="1032344"/>
          </a:xfrm>
          <a:prstGeom prst="rect">
            <a:avLst/>
          </a:prstGeom>
          <a:noFill/>
        </p:spPr>
        <p:txBody>
          <a:bodyPr wrap="square" tIns="91440" rIns="45720" bIns="0" rtlCol="0" anchor="t" anchorCtr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Step 4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	Member views provider schedule online to set appointment.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20114" y="4083606"/>
            <a:ext cx="3078946" cy="1313620"/>
          </a:xfrm>
          <a:prstGeom prst="rect">
            <a:avLst/>
          </a:prstGeom>
          <a:noFill/>
        </p:spPr>
        <p:txBody>
          <a:bodyPr wrap="square" tIns="45720" rIns="45720" bIns="0" rtlCol="0" anchor="t" anchorCtr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      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Step 5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	Member follows instructions from provider on day of appointment. 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06121" y="1997485"/>
            <a:ext cx="2585879" cy="1603064"/>
          </a:xfrm>
          <a:prstGeom prst="rect">
            <a:avLst/>
          </a:prstGeom>
          <a:noFill/>
        </p:spPr>
        <p:txBody>
          <a:bodyPr wrap="square" tIns="91440" rIns="45720" bIns="0" rtlCol="0" anchor="t" anchorCtr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Step 6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	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Virtual visit session occurs.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9824" y="2749993"/>
            <a:ext cx="2831103" cy="1182390"/>
          </a:xfrm>
          <a:prstGeom prst="rect">
            <a:avLst/>
          </a:prstGeom>
          <a:noFill/>
        </p:spPr>
        <p:txBody>
          <a:bodyPr wrap="square" tIns="91440" rIns="4572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Step 1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Member obtains an EAP authorization by calling EAP or online. </a:t>
            </a:r>
          </a:p>
        </p:txBody>
      </p:sp>
      <p:sp>
        <p:nvSpPr>
          <p:cNvPr id="5" name="Freeform 4"/>
          <p:cNvSpPr/>
          <p:nvPr/>
        </p:nvSpPr>
        <p:spPr>
          <a:xfrm flipV="1">
            <a:off x="385535" y="3323644"/>
            <a:ext cx="9406546" cy="1685874"/>
          </a:xfrm>
          <a:custGeom>
            <a:avLst/>
            <a:gdLst>
              <a:gd name="connsiteX0" fmla="*/ 0 w 8511540"/>
              <a:gd name="connsiteY0" fmla="*/ 0 h 15240"/>
              <a:gd name="connsiteX1" fmla="*/ 8511540 w 8511540"/>
              <a:gd name="connsiteY1" fmla="*/ 15240 h 15240"/>
              <a:gd name="connsiteX2" fmla="*/ 8511540 w 8511540"/>
              <a:gd name="connsiteY2" fmla="*/ 15240 h 15240"/>
              <a:gd name="connsiteX0" fmla="*/ 0 w 8511540"/>
              <a:gd name="connsiteY0" fmla="*/ 0 h 15240"/>
              <a:gd name="connsiteX1" fmla="*/ 4274820 w 8511540"/>
              <a:gd name="connsiteY1" fmla="*/ 0 h 15240"/>
              <a:gd name="connsiteX2" fmla="*/ 8511540 w 8511540"/>
              <a:gd name="connsiteY2" fmla="*/ 15240 h 15240"/>
              <a:gd name="connsiteX3" fmla="*/ 8511540 w 8511540"/>
              <a:gd name="connsiteY3" fmla="*/ 15240 h 15240"/>
              <a:gd name="connsiteX0" fmla="*/ 0 w 8511540"/>
              <a:gd name="connsiteY0" fmla="*/ 0 h 15240"/>
              <a:gd name="connsiteX1" fmla="*/ 4274820 w 8511540"/>
              <a:gd name="connsiteY1" fmla="*/ 0 h 15240"/>
              <a:gd name="connsiteX2" fmla="*/ 6400800 w 8511540"/>
              <a:gd name="connsiteY2" fmla="*/ 0 h 15240"/>
              <a:gd name="connsiteX3" fmla="*/ 8511540 w 8511540"/>
              <a:gd name="connsiteY3" fmla="*/ 15240 h 15240"/>
              <a:gd name="connsiteX4" fmla="*/ 8511540 w 8511540"/>
              <a:gd name="connsiteY4" fmla="*/ 15240 h 15240"/>
              <a:gd name="connsiteX0" fmla="*/ 0 w 8511540"/>
              <a:gd name="connsiteY0" fmla="*/ 0 h 990600"/>
              <a:gd name="connsiteX1" fmla="*/ 4274820 w 8511540"/>
              <a:gd name="connsiteY1" fmla="*/ 0 h 990600"/>
              <a:gd name="connsiteX2" fmla="*/ 6477000 w 8511540"/>
              <a:gd name="connsiteY2" fmla="*/ 990600 h 990600"/>
              <a:gd name="connsiteX3" fmla="*/ 8511540 w 8511540"/>
              <a:gd name="connsiteY3" fmla="*/ 15240 h 990600"/>
              <a:gd name="connsiteX4" fmla="*/ 8511540 w 8511540"/>
              <a:gd name="connsiteY4" fmla="*/ 15240 h 990600"/>
              <a:gd name="connsiteX0" fmla="*/ 0 w 8511540"/>
              <a:gd name="connsiteY0" fmla="*/ 0 h 990605"/>
              <a:gd name="connsiteX1" fmla="*/ 4274820 w 8511540"/>
              <a:gd name="connsiteY1" fmla="*/ 0 h 990605"/>
              <a:gd name="connsiteX2" fmla="*/ 6477000 w 8511540"/>
              <a:gd name="connsiteY2" fmla="*/ 990600 h 990605"/>
              <a:gd name="connsiteX3" fmla="*/ 8511540 w 8511540"/>
              <a:gd name="connsiteY3" fmla="*/ 15240 h 990605"/>
              <a:gd name="connsiteX4" fmla="*/ 8511540 w 8511540"/>
              <a:gd name="connsiteY4" fmla="*/ 15240 h 990605"/>
              <a:gd name="connsiteX0" fmla="*/ 0 w 8511540"/>
              <a:gd name="connsiteY0" fmla="*/ 7620 h 998225"/>
              <a:gd name="connsiteX1" fmla="*/ 2133600 w 8511540"/>
              <a:gd name="connsiteY1" fmla="*/ 0 h 998225"/>
              <a:gd name="connsiteX2" fmla="*/ 4274820 w 8511540"/>
              <a:gd name="connsiteY2" fmla="*/ 7620 h 998225"/>
              <a:gd name="connsiteX3" fmla="*/ 6477000 w 8511540"/>
              <a:gd name="connsiteY3" fmla="*/ 998220 h 998225"/>
              <a:gd name="connsiteX4" fmla="*/ 8511540 w 8511540"/>
              <a:gd name="connsiteY4" fmla="*/ 22860 h 998225"/>
              <a:gd name="connsiteX5" fmla="*/ 8511540 w 8511540"/>
              <a:gd name="connsiteY5" fmla="*/ 22860 h 998225"/>
              <a:gd name="connsiteX0" fmla="*/ 0 w 8511540"/>
              <a:gd name="connsiteY0" fmla="*/ 1059180 h 2049785"/>
              <a:gd name="connsiteX1" fmla="*/ 2164080 w 8511540"/>
              <a:gd name="connsiteY1" fmla="*/ 0 h 2049785"/>
              <a:gd name="connsiteX2" fmla="*/ 4274820 w 8511540"/>
              <a:gd name="connsiteY2" fmla="*/ 1059180 h 2049785"/>
              <a:gd name="connsiteX3" fmla="*/ 6477000 w 8511540"/>
              <a:gd name="connsiteY3" fmla="*/ 2049780 h 2049785"/>
              <a:gd name="connsiteX4" fmla="*/ 8511540 w 8511540"/>
              <a:gd name="connsiteY4" fmla="*/ 1074420 h 2049785"/>
              <a:gd name="connsiteX5" fmla="*/ 8511540 w 8511540"/>
              <a:gd name="connsiteY5" fmla="*/ 1074420 h 2049785"/>
              <a:gd name="connsiteX0" fmla="*/ 0 w 8511540"/>
              <a:gd name="connsiteY0" fmla="*/ 1059180 h 2049785"/>
              <a:gd name="connsiteX1" fmla="*/ 2164080 w 8511540"/>
              <a:gd name="connsiteY1" fmla="*/ 0 h 2049785"/>
              <a:gd name="connsiteX2" fmla="*/ 4274820 w 8511540"/>
              <a:gd name="connsiteY2" fmla="*/ 1059180 h 2049785"/>
              <a:gd name="connsiteX3" fmla="*/ 6477000 w 8511540"/>
              <a:gd name="connsiteY3" fmla="*/ 2049780 h 2049785"/>
              <a:gd name="connsiteX4" fmla="*/ 8511540 w 8511540"/>
              <a:gd name="connsiteY4" fmla="*/ 1074420 h 2049785"/>
              <a:gd name="connsiteX5" fmla="*/ 8511540 w 8511540"/>
              <a:gd name="connsiteY5" fmla="*/ 1074420 h 2049785"/>
              <a:gd name="connsiteX0" fmla="*/ 0 w 8511540"/>
              <a:gd name="connsiteY0" fmla="*/ 1079772 h 2070377"/>
              <a:gd name="connsiteX1" fmla="*/ 2164080 w 8511540"/>
              <a:gd name="connsiteY1" fmla="*/ 20592 h 2070377"/>
              <a:gd name="connsiteX2" fmla="*/ 6477000 w 8511540"/>
              <a:gd name="connsiteY2" fmla="*/ 2070372 h 2070377"/>
              <a:gd name="connsiteX3" fmla="*/ 8511540 w 8511540"/>
              <a:gd name="connsiteY3" fmla="*/ 1095012 h 2070377"/>
              <a:gd name="connsiteX4" fmla="*/ 8511540 w 8511540"/>
              <a:gd name="connsiteY4" fmla="*/ 1095012 h 2070377"/>
              <a:gd name="connsiteX0" fmla="*/ 0 w 8511540"/>
              <a:gd name="connsiteY0" fmla="*/ 1079772 h 2070377"/>
              <a:gd name="connsiteX1" fmla="*/ 2164080 w 8511540"/>
              <a:gd name="connsiteY1" fmla="*/ 20592 h 2070377"/>
              <a:gd name="connsiteX2" fmla="*/ 6477000 w 8511540"/>
              <a:gd name="connsiteY2" fmla="*/ 2070372 h 2070377"/>
              <a:gd name="connsiteX3" fmla="*/ 8511540 w 8511540"/>
              <a:gd name="connsiteY3" fmla="*/ 1095012 h 2070377"/>
              <a:gd name="connsiteX4" fmla="*/ 8511540 w 8511540"/>
              <a:gd name="connsiteY4" fmla="*/ 1095012 h 2070377"/>
              <a:gd name="connsiteX0" fmla="*/ 0 w 8511540"/>
              <a:gd name="connsiteY0" fmla="*/ 1079772 h 2070377"/>
              <a:gd name="connsiteX1" fmla="*/ 2164080 w 8511540"/>
              <a:gd name="connsiteY1" fmla="*/ 20592 h 2070377"/>
              <a:gd name="connsiteX2" fmla="*/ 6477000 w 8511540"/>
              <a:gd name="connsiteY2" fmla="*/ 2070372 h 2070377"/>
              <a:gd name="connsiteX3" fmla="*/ 8511540 w 8511540"/>
              <a:gd name="connsiteY3" fmla="*/ 1095012 h 2070377"/>
              <a:gd name="connsiteX4" fmla="*/ 8511540 w 8511540"/>
              <a:gd name="connsiteY4" fmla="*/ 1095012 h 2070377"/>
              <a:gd name="connsiteX0" fmla="*/ 0 w 8511540"/>
              <a:gd name="connsiteY0" fmla="*/ 1059267 h 2049872"/>
              <a:gd name="connsiteX1" fmla="*/ 2164080 w 8511540"/>
              <a:gd name="connsiteY1" fmla="*/ 87 h 2049872"/>
              <a:gd name="connsiteX2" fmla="*/ 6477000 w 8511540"/>
              <a:gd name="connsiteY2" fmla="*/ 2049867 h 2049872"/>
              <a:gd name="connsiteX3" fmla="*/ 8511540 w 8511540"/>
              <a:gd name="connsiteY3" fmla="*/ 1074507 h 2049872"/>
              <a:gd name="connsiteX4" fmla="*/ 8511540 w 8511540"/>
              <a:gd name="connsiteY4" fmla="*/ 1074507 h 2049872"/>
              <a:gd name="connsiteX0" fmla="*/ 0 w 8511540"/>
              <a:gd name="connsiteY0" fmla="*/ 1059267 h 2162029"/>
              <a:gd name="connsiteX1" fmla="*/ 2164080 w 8511540"/>
              <a:gd name="connsiteY1" fmla="*/ 87 h 2162029"/>
              <a:gd name="connsiteX2" fmla="*/ 6477000 w 8511540"/>
              <a:gd name="connsiteY2" fmla="*/ 2049867 h 2162029"/>
              <a:gd name="connsiteX3" fmla="*/ 7301822 w 8511540"/>
              <a:gd name="connsiteY3" fmla="*/ 1806060 h 2162029"/>
              <a:gd name="connsiteX4" fmla="*/ 8511540 w 8511540"/>
              <a:gd name="connsiteY4" fmla="*/ 1074507 h 2162029"/>
              <a:gd name="connsiteX5" fmla="*/ 8511540 w 8511540"/>
              <a:gd name="connsiteY5" fmla="*/ 1074507 h 2162029"/>
              <a:gd name="connsiteX0" fmla="*/ 0 w 8511540"/>
              <a:gd name="connsiteY0" fmla="*/ 1059267 h 2162029"/>
              <a:gd name="connsiteX1" fmla="*/ 2164080 w 8511540"/>
              <a:gd name="connsiteY1" fmla="*/ 87 h 2162029"/>
              <a:gd name="connsiteX2" fmla="*/ 6477000 w 8511540"/>
              <a:gd name="connsiteY2" fmla="*/ 2049867 h 2162029"/>
              <a:gd name="connsiteX3" fmla="*/ 7301822 w 8511540"/>
              <a:gd name="connsiteY3" fmla="*/ 1806060 h 2162029"/>
              <a:gd name="connsiteX4" fmla="*/ 8511540 w 8511540"/>
              <a:gd name="connsiteY4" fmla="*/ 1074507 h 2162029"/>
              <a:gd name="connsiteX5" fmla="*/ 8511540 w 8511540"/>
              <a:gd name="connsiteY5" fmla="*/ 1074507 h 2162029"/>
              <a:gd name="connsiteX0" fmla="*/ 0 w 8511540"/>
              <a:gd name="connsiteY0" fmla="*/ 1059267 h 2162029"/>
              <a:gd name="connsiteX1" fmla="*/ 2164080 w 8511540"/>
              <a:gd name="connsiteY1" fmla="*/ 87 h 2162029"/>
              <a:gd name="connsiteX2" fmla="*/ 6477000 w 8511540"/>
              <a:gd name="connsiteY2" fmla="*/ 2049867 h 2162029"/>
              <a:gd name="connsiteX3" fmla="*/ 7301822 w 8511540"/>
              <a:gd name="connsiteY3" fmla="*/ 1806060 h 2162029"/>
              <a:gd name="connsiteX4" fmla="*/ 8511540 w 8511540"/>
              <a:gd name="connsiteY4" fmla="*/ 1074507 h 2162029"/>
              <a:gd name="connsiteX5" fmla="*/ 8511540 w 8511540"/>
              <a:gd name="connsiteY5" fmla="*/ 1074507 h 2162029"/>
              <a:gd name="connsiteX0" fmla="*/ 0 w 8511540"/>
              <a:gd name="connsiteY0" fmla="*/ 1059267 h 2162029"/>
              <a:gd name="connsiteX1" fmla="*/ 2164080 w 8511540"/>
              <a:gd name="connsiteY1" fmla="*/ 87 h 2162029"/>
              <a:gd name="connsiteX2" fmla="*/ 6477000 w 8511540"/>
              <a:gd name="connsiteY2" fmla="*/ 2049867 h 2162029"/>
              <a:gd name="connsiteX3" fmla="*/ 7301822 w 8511540"/>
              <a:gd name="connsiteY3" fmla="*/ 1806060 h 2162029"/>
              <a:gd name="connsiteX4" fmla="*/ 8511540 w 8511540"/>
              <a:gd name="connsiteY4" fmla="*/ 1074507 h 2162029"/>
              <a:gd name="connsiteX0" fmla="*/ 0 w 7301822"/>
              <a:gd name="connsiteY0" fmla="*/ 1059267 h 2162029"/>
              <a:gd name="connsiteX1" fmla="*/ 2164080 w 7301822"/>
              <a:gd name="connsiteY1" fmla="*/ 87 h 2162029"/>
              <a:gd name="connsiteX2" fmla="*/ 6477000 w 7301822"/>
              <a:gd name="connsiteY2" fmla="*/ 2049867 h 2162029"/>
              <a:gd name="connsiteX3" fmla="*/ 7301822 w 7301822"/>
              <a:gd name="connsiteY3" fmla="*/ 1806060 h 2162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01822" h="2162029">
                <a:moveTo>
                  <a:pt x="0" y="1059267"/>
                </a:moveTo>
                <a:cubicBezTo>
                  <a:pt x="721360" y="706207"/>
                  <a:pt x="1054100" y="-9048"/>
                  <a:pt x="2164080" y="87"/>
                </a:cubicBezTo>
                <a:cubicBezTo>
                  <a:pt x="3256095" y="9074"/>
                  <a:pt x="5620710" y="1748871"/>
                  <a:pt x="6477000" y="2049867"/>
                </a:cubicBezTo>
                <a:cubicBezTo>
                  <a:pt x="7333290" y="2350863"/>
                  <a:pt x="6962732" y="1968620"/>
                  <a:pt x="7301822" y="1806060"/>
                </a:cubicBezTo>
              </a:path>
            </a:pathLst>
          </a:custGeom>
          <a:noFill/>
          <a:ln w="31750" cap="rnd">
            <a:solidFill>
              <a:schemeClr val="accent6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3277004" y="3665220"/>
            <a:ext cx="14246" cy="1029978"/>
          </a:xfrm>
          <a:prstGeom prst="line">
            <a:avLst/>
          </a:prstGeom>
          <a:ln w="63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>
            <a:off x="336548" y="3249238"/>
            <a:ext cx="729698" cy="1371780"/>
            <a:chOff x="336548" y="3043072"/>
            <a:chExt cx="729698" cy="137178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701398" y="3043072"/>
              <a:ext cx="0" cy="582694"/>
            </a:xfrm>
            <a:prstGeom prst="line">
              <a:avLst/>
            </a:prstGeom>
            <a:ln w="63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28"/>
            <p:cNvSpPr>
              <a:spLocks noChangeAspect="1"/>
            </p:cNvSpPr>
            <p:nvPr/>
          </p:nvSpPr>
          <p:spPr bwMode="auto">
            <a:xfrm>
              <a:off x="336548" y="3685152"/>
              <a:ext cx="729698" cy="7297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>
              <a:outerShdw blurRad="139700" dist="38100" dir="2700000" algn="ctr" rotWithShape="0">
                <a:srgbClr val="000000">
                  <a:alpha val="15000"/>
                </a:srgbClr>
              </a:outerShdw>
            </a:effectLst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6D72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endParaRPr>
            </a:p>
          </p:txBody>
        </p:sp>
      </p:grpSp>
      <p:cxnSp>
        <p:nvCxnSpPr>
          <p:cNvPr id="17" name="Straight Connector 16"/>
          <p:cNvCxnSpPr/>
          <p:nvPr/>
        </p:nvCxnSpPr>
        <p:spPr>
          <a:xfrm>
            <a:off x="1803812" y="5263042"/>
            <a:ext cx="0" cy="249448"/>
          </a:xfrm>
          <a:prstGeom prst="line">
            <a:avLst/>
          </a:prstGeom>
          <a:ln w="635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1560091" y="4468440"/>
            <a:ext cx="729698" cy="729699"/>
            <a:chOff x="1479640" y="4001069"/>
            <a:chExt cx="548640" cy="548640"/>
          </a:xfrm>
        </p:grpSpPr>
        <p:sp>
          <p:nvSpPr>
            <p:cNvPr id="6" name="Oval 5"/>
            <p:cNvSpPr>
              <a:spLocks noChangeAspect="1"/>
            </p:cNvSpPr>
            <p:nvPr/>
          </p:nvSpPr>
          <p:spPr bwMode="auto">
            <a:xfrm>
              <a:off x="1479640" y="4001069"/>
              <a:ext cx="548640" cy="5486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>
              <a:outerShdw blurRad="139700" dist="38100" dir="2700000" algn="ctr" rotWithShape="0">
                <a:srgbClr val="000000">
                  <a:alpha val="15000"/>
                </a:srgbClr>
              </a:outerShdw>
            </a:effectLst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6D72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endParaRPr>
            </a:p>
          </p:txBody>
        </p:sp>
        <p:grpSp>
          <p:nvGrpSpPr>
            <p:cNvPr id="33" name="Mobile"/>
            <p:cNvGrpSpPr>
              <a:grpSpLocks noChangeAspect="1"/>
            </p:cNvGrpSpPr>
            <p:nvPr>
              <p:custDataLst>
                <p:tags r:id="rId21"/>
              </p:custDataLst>
            </p:nvPr>
          </p:nvGrpSpPr>
          <p:grpSpPr>
            <a:xfrm>
              <a:off x="1662887" y="4120012"/>
              <a:ext cx="179321" cy="320040"/>
              <a:chOff x="8299450" y="1149350"/>
              <a:chExt cx="457200" cy="815975"/>
            </a:xfrm>
            <a:solidFill>
              <a:schemeClr val="bg1"/>
            </a:solidFill>
          </p:grpSpPr>
          <p:sp>
            <p:nvSpPr>
              <p:cNvPr id="34" name="Freeform 399"/>
              <p:cNvSpPr>
                <a:spLocks noEditPoint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8299450" y="1149350"/>
                <a:ext cx="457200" cy="815975"/>
              </a:xfrm>
              <a:custGeom>
                <a:avLst/>
                <a:gdLst>
                  <a:gd name="T0" fmla="*/ 120 w 144"/>
                  <a:gd name="T1" fmla="*/ 248 h 256"/>
                  <a:gd name="T2" fmla="*/ 24 w 144"/>
                  <a:gd name="T3" fmla="*/ 248 h 256"/>
                  <a:gd name="T4" fmla="*/ 8 w 144"/>
                  <a:gd name="T5" fmla="*/ 232 h 256"/>
                  <a:gd name="T6" fmla="*/ 8 w 144"/>
                  <a:gd name="T7" fmla="*/ 199 h 256"/>
                  <a:gd name="T8" fmla="*/ 136 w 144"/>
                  <a:gd name="T9" fmla="*/ 199 h 256"/>
                  <a:gd name="T10" fmla="*/ 136 w 144"/>
                  <a:gd name="T11" fmla="*/ 232 h 256"/>
                  <a:gd name="T12" fmla="*/ 120 w 144"/>
                  <a:gd name="T13" fmla="*/ 248 h 256"/>
                  <a:gd name="T14" fmla="*/ 136 w 144"/>
                  <a:gd name="T15" fmla="*/ 40 h 256"/>
                  <a:gd name="T16" fmla="*/ 136 w 144"/>
                  <a:gd name="T17" fmla="*/ 191 h 256"/>
                  <a:gd name="T18" fmla="*/ 8 w 144"/>
                  <a:gd name="T19" fmla="*/ 191 h 256"/>
                  <a:gd name="T20" fmla="*/ 8 w 144"/>
                  <a:gd name="T21" fmla="*/ 40 h 256"/>
                  <a:gd name="T22" fmla="*/ 136 w 144"/>
                  <a:gd name="T23" fmla="*/ 40 h 256"/>
                  <a:gd name="T24" fmla="*/ 8 w 144"/>
                  <a:gd name="T25" fmla="*/ 24 h 256"/>
                  <a:gd name="T26" fmla="*/ 24 w 144"/>
                  <a:gd name="T27" fmla="*/ 8 h 256"/>
                  <a:gd name="T28" fmla="*/ 120 w 144"/>
                  <a:gd name="T29" fmla="*/ 8 h 256"/>
                  <a:gd name="T30" fmla="*/ 136 w 144"/>
                  <a:gd name="T31" fmla="*/ 24 h 256"/>
                  <a:gd name="T32" fmla="*/ 136 w 144"/>
                  <a:gd name="T33" fmla="*/ 32 h 256"/>
                  <a:gd name="T34" fmla="*/ 8 w 144"/>
                  <a:gd name="T35" fmla="*/ 32 h 256"/>
                  <a:gd name="T36" fmla="*/ 8 w 144"/>
                  <a:gd name="T37" fmla="*/ 24 h 256"/>
                  <a:gd name="T38" fmla="*/ 120 w 144"/>
                  <a:gd name="T39" fmla="*/ 0 h 256"/>
                  <a:gd name="T40" fmla="*/ 24 w 144"/>
                  <a:gd name="T41" fmla="*/ 0 h 256"/>
                  <a:gd name="T42" fmla="*/ 0 w 144"/>
                  <a:gd name="T43" fmla="*/ 24 h 256"/>
                  <a:gd name="T44" fmla="*/ 0 w 144"/>
                  <a:gd name="T45" fmla="*/ 232 h 256"/>
                  <a:gd name="T46" fmla="*/ 24 w 144"/>
                  <a:gd name="T47" fmla="*/ 256 h 256"/>
                  <a:gd name="T48" fmla="*/ 120 w 144"/>
                  <a:gd name="T49" fmla="*/ 256 h 256"/>
                  <a:gd name="T50" fmla="*/ 144 w 144"/>
                  <a:gd name="T51" fmla="*/ 232 h 256"/>
                  <a:gd name="T52" fmla="*/ 144 w 144"/>
                  <a:gd name="T53" fmla="*/ 24 h 256"/>
                  <a:gd name="T54" fmla="*/ 120 w 144"/>
                  <a:gd name="T55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4" h="256">
                    <a:moveTo>
                      <a:pt x="120" y="248"/>
                    </a:moveTo>
                    <a:cubicBezTo>
                      <a:pt x="24" y="248"/>
                      <a:pt x="24" y="248"/>
                      <a:pt x="24" y="248"/>
                    </a:cubicBezTo>
                    <a:cubicBezTo>
                      <a:pt x="15" y="248"/>
                      <a:pt x="8" y="241"/>
                      <a:pt x="8" y="232"/>
                    </a:cubicBezTo>
                    <a:cubicBezTo>
                      <a:pt x="8" y="199"/>
                      <a:pt x="8" y="199"/>
                      <a:pt x="8" y="199"/>
                    </a:cubicBezTo>
                    <a:cubicBezTo>
                      <a:pt x="136" y="199"/>
                      <a:pt x="136" y="199"/>
                      <a:pt x="136" y="199"/>
                    </a:cubicBezTo>
                    <a:cubicBezTo>
                      <a:pt x="136" y="232"/>
                      <a:pt x="136" y="232"/>
                      <a:pt x="136" y="232"/>
                    </a:cubicBezTo>
                    <a:cubicBezTo>
                      <a:pt x="136" y="241"/>
                      <a:pt x="129" y="248"/>
                      <a:pt x="120" y="248"/>
                    </a:cubicBezTo>
                    <a:close/>
                    <a:moveTo>
                      <a:pt x="136" y="40"/>
                    </a:moveTo>
                    <a:cubicBezTo>
                      <a:pt x="136" y="191"/>
                      <a:pt x="136" y="191"/>
                      <a:pt x="136" y="191"/>
                    </a:cubicBezTo>
                    <a:cubicBezTo>
                      <a:pt x="8" y="191"/>
                      <a:pt x="8" y="191"/>
                      <a:pt x="8" y="191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36" y="40"/>
                      <a:pt x="136" y="40"/>
                      <a:pt x="136" y="40"/>
                    </a:cubicBezTo>
                    <a:close/>
                    <a:moveTo>
                      <a:pt x="8" y="24"/>
                    </a:moveTo>
                    <a:cubicBezTo>
                      <a:pt x="8" y="15"/>
                      <a:pt x="15" y="8"/>
                      <a:pt x="24" y="8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9" y="8"/>
                      <a:pt x="136" y="15"/>
                      <a:pt x="136" y="24"/>
                    </a:cubicBezTo>
                    <a:cubicBezTo>
                      <a:pt x="136" y="32"/>
                      <a:pt x="136" y="32"/>
                      <a:pt x="136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4"/>
                      <a:pt x="8" y="24"/>
                      <a:pt x="8" y="24"/>
                    </a:cubicBezTo>
                    <a:close/>
                    <a:moveTo>
                      <a:pt x="12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245"/>
                      <a:pt x="11" y="256"/>
                      <a:pt x="24" y="256"/>
                    </a:cubicBezTo>
                    <a:cubicBezTo>
                      <a:pt x="120" y="256"/>
                      <a:pt x="120" y="256"/>
                      <a:pt x="120" y="256"/>
                    </a:cubicBezTo>
                    <a:cubicBezTo>
                      <a:pt x="133" y="256"/>
                      <a:pt x="144" y="245"/>
                      <a:pt x="144" y="232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44" y="10"/>
                      <a:pt x="133" y="0"/>
                      <a:pt x="1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" name="Freeform 400"/>
              <p:cNvSpPr>
                <a:spLocks noEditPoint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8464550" y="1798638"/>
                <a:ext cx="127000" cy="128588"/>
              </a:xfrm>
              <a:custGeom>
                <a:avLst/>
                <a:gdLst>
                  <a:gd name="T0" fmla="*/ 20 w 40"/>
                  <a:gd name="T1" fmla="*/ 32 h 40"/>
                  <a:gd name="T2" fmla="*/ 8 w 40"/>
                  <a:gd name="T3" fmla="*/ 20 h 40"/>
                  <a:gd name="T4" fmla="*/ 20 w 40"/>
                  <a:gd name="T5" fmla="*/ 8 h 40"/>
                  <a:gd name="T6" fmla="*/ 32 w 40"/>
                  <a:gd name="T7" fmla="*/ 20 h 40"/>
                  <a:gd name="T8" fmla="*/ 20 w 40"/>
                  <a:gd name="T9" fmla="*/ 32 h 40"/>
                  <a:gd name="T10" fmla="*/ 20 w 40"/>
                  <a:gd name="T11" fmla="*/ 0 h 40"/>
                  <a:gd name="T12" fmla="*/ 0 w 40"/>
                  <a:gd name="T13" fmla="*/ 20 h 40"/>
                  <a:gd name="T14" fmla="*/ 20 w 40"/>
                  <a:gd name="T15" fmla="*/ 40 h 40"/>
                  <a:gd name="T16" fmla="*/ 40 w 40"/>
                  <a:gd name="T17" fmla="*/ 20 h 40"/>
                  <a:gd name="T18" fmla="*/ 20 w 40"/>
                  <a:gd name="T1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0">
                    <a:moveTo>
                      <a:pt x="20" y="32"/>
                    </a:moveTo>
                    <a:cubicBezTo>
                      <a:pt x="13" y="32"/>
                      <a:pt x="8" y="27"/>
                      <a:pt x="8" y="20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26" y="8"/>
                      <a:pt x="32" y="13"/>
                      <a:pt x="32" y="20"/>
                    </a:cubicBezTo>
                    <a:cubicBezTo>
                      <a:pt x="32" y="27"/>
                      <a:pt x="26" y="32"/>
                      <a:pt x="20" y="32"/>
                    </a:cubicBezTo>
                    <a:close/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4800600" y="4169649"/>
            <a:ext cx="729699" cy="1029032"/>
            <a:chOff x="4968876" y="3963483"/>
            <a:chExt cx="729699" cy="1029032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5333725" y="4776178"/>
              <a:ext cx="0" cy="216337"/>
            </a:xfrm>
            <a:prstGeom prst="line">
              <a:avLst/>
            </a:prstGeom>
            <a:ln w="63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/>
            <p:cNvSpPr>
              <a:spLocks noChangeAspect="1"/>
            </p:cNvSpPr>
            <p:nvPr/>
          </p:nvSpPr>
          <p:spPr bwMode="auto">
            <a:xfrm>
              <a:off x="4968876" y="3963483"/>
              <a:ext cx="729699" cy="729699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>
              <a:outerShdw blurRad="139700" dist="38100" dir="2700000" algn="ctr" rotWithShape="0">
                <a:srgbClr val="000000">
                  <a:alpha val="15000"/>
                </a:srgbClr>
              </a:outerShdw>
            </a:effectLst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6D72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425539" y="2217605"/>
            <a:ext cx="323471" cy="2137501"/>
            <a:chOff x="6705897" y="2011183"/>
            <a:chExt cx="323471" cy="1932155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6877834" y="2011183"/>
              <a:ext cx="0" cy="1294536"/>
            </a:xfrm>
            <a:prstGeom prst="line">
              <a:avLst/>
            </a:prstGeom>
            <a:ln w="63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Group 42"/>
            <p:cNvGrpSpPr/>
            <p:nvPr/>
          </p:nvGrpSpPr>
          <p:grpSpPr>
            <a:xfrm>
              <a:off x="6705897" y="3517680"/>
              <a:ext cx="323471" cy="425658"/>
              <a:chOff x="5053965" y="3367464"/>
              <a:chExt cx="243209" cy="320040"/>
            </a:xfrm>
          </p:grpSpPr>
          <p:grpSp>
            <p:nvGrpSpPr>
              <p:cNvPr id="44" name="Clinical overview"/>
              <p:cNvGrpSpPr>
                <a:grpSpLocks noChangeAspect="1"/>
              </p:cNvGrpSpPr>
              <p:nvPr>
                <p:custDataLst>
                  <p:tags r:id="rId14"/>
                </p:custDataLst>
              </p:nvPr>
            </p:nvGrpSpPr>
            <p:grpSpPr>
              <a:xfrm>
                <a:off x="5053965" y="3367464"/>
                <a:ext cx="243209" cy="320040"/>
                <a:chOff x="3481388" y="2036763"/>
                <a:chExt cx="728662" cy="958850"/>
              </a:xfrm>
              <a:solidFill>
                <a:schemeClr val="bg1"/>
              </a:solidFill>
            </p:grpSpPr>
            <p:sp>
              <p:nvSpPr>
                <p:cNvPr id="46" name="Rectangle 181"/>
                <p:cNvSpPr>
                  <a:spLocks noChangeArrowheads="1"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3613150" y="2579688"/>
                  <a:ext cx="495300" cy="301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Rectangle 182"/>
                <p:cNvSpPr>
                  <a:spLocks noChangeArrowheads="1"/>
                </p:cNvSpPr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3613150" y="2667001"/>
                  <a:ext cx="495300" cy="301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Rectangle 183"/>
                <p:cNvSpPr>
                  <a:spLocks noChangeArrowheads="1"/>
                </p:cNvSpPr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3613150" y="2752726"/>
                  <a:ext cx="495300" cy="301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184"/>
                <p:cNvSpPr>
                  <a:spLocks/>
                </p:cNvSpPr>
                <p:nvPr>
                  <p:custDataLst>
                    <p:tags r:id="rId19"/>
                  </p:custDataLst>
                </p:nvPr>
              </p:nvSpPr>
              <p:spPr bwMode="auto">
                <a:xfrm>
                  <a:off x="3481388" y="2081213"/>
                  <a:ext cx="728662" cy="914400"/>
                </a:xfrm>
                <a:custGeom>
                  <a:avLst/>
                  <a:gdLst>
                    <a:gd name="T0" fmla="*/ 459 w 459"/>
                    <a:gd name="T1" fmla="*/ 576 h 576"/>
                    <a:gd name="T2" fmla="*/ 0 w 459"/>
                    <a:gd name="T3" fmla="*/ 576 h 576"/>
                    <a:gd name="T4" fmla="*/ 0 w 459"/>
                    <a:gd name="T5" fmla="*/ 0 h 576"/>
                    <a:gd name="T6" fmla="*/ 76 w 459"/>
                    <a:gd name="T7" fmla="*/ 0 h 576"/>
                    <a:gd name="T8" fmla="*/ 76 w 459"/>
                    <a:gd name="T9" fmla="*/ 19 h 576"/>
                    <a:gd name="T10" fmla="*/ 19 w 459"/>
                    <a:gd name="T11" fmla="*/ 19 h 576"/>
                    <a:gd name="T12" fmla="*/ 19 w 459"/>
                    <a:gd name="T13" fmla="*/ 558 h 576"/>
                    <a:gd name="T14" fmla="*/ 440 w 459"/>
                    <a:gd name="T15" fmla="*/ 558 h 576"/>
                    <a:gd name="T16" fmla="*/ 440 w 459"/>
                    <a:gd name="T17" fmla="*/ 19 h 576"/>
                    <a:gd name="T18" fmla="*/ 383 w 459"/>
                    <a:gd name="T19" fmla="*/ 19 h 576"/>
                    <a:gd name="T20" fmla="*/ 383 w 459"/>
                    <a:gd name="T21" fmla="*/ 0 h 576"/>
                    <a:gd name="T22" fmla="*/ 459 w 459"/>
                    <a:gd name="T23" fmla="*/ 0 h 576"/>
                    <a:gd name="T24" fmla="*/ 459 w 459"/>
                    <a:gd name="T25" fmla="*/ 576 h 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59" h="576">
                      <a:moveTo>
                        <a:pt x="459" y="576"/>
                      </a:moveTo>
                      <a:lnTo>
                        <a:pt x="0" y="576"/>
                      </a:lnTo>
                      <a:lnTo>
                        <a:pt x="0" y="0"/>
                      </a:lnTo>
                      <a:lnTo>
                        <a:pt x="76" y="0"/>
                      </a:lnTo>
                      <a:lnTo>
                        <a:pt x="76" y="19"/>
                      </a:lnTo>
                      <a:lnTo>
                        <a:pt x="19" y="19"/>
                      </a:lnTo>
                      <a:lnTo>
                        <a:pt x="19" y="558"/>
                      </a:lnTo>
                      <a:lnTo>
                        <a:pt x="440" y="558"/>
                      </a:lnTo>
                      <a:lnTo>
                        <a:pt x="440" y="19"/>
                      </a:lnTo>
                      <a:lnTo>
                        <a:pt x="383" y="19"/>
                      </a:lnTo>
                      <a:lnTo>
                        <a:pt x="383" y="0"/>
                      </a:lnTo>
                      <a:lnTo>
                        <a:pt x="459" y="0"/>
                      </a:lnTo>
                      <a:lnTo>
                        <a:pt x="459" y="5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185"/>
                <p:cNvSpPr>
                  <a:spLocks noEditPoints="1"/>
                </p:cNvSpPr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3582988" y="2036763"/>
                  <a:ext cx="525462" cy="131763"/>
                </a:xfrm>
                <a:custGeom>
                  <a:avLst/>
                  <a:gdLst>
                    <a:gd name="T0" fmla="*/ 128 w 140"/>
                    <a:gd name="T1" fmla="*/ 35 h 35"/>
                    <a:gd name="T2" fmla="*/ 12 w 140"/>
                    <a:gd name="T3" fmla="*/ 35 h 35"/>
                    <a:gd name="T4" fmla="*/ 0 w 140"/>
                    <a:gd name="T5" fmla="*/ 23 h 35"/>
                    <a:gd name="T6" fmla="*/ 0 w 140"/>
                    <a:gd name="T7" fmla="*/ 12 h 35"/>
                    <a:gd name="T8" fmla="*/ 12 w 140"/>
                    <a:gd name="T9" fmla="*/ 0 h 35"/>
                    <a:gd name="T10" fmla="*/ 128 w 140"/>
                    <a:gd name="T11" fmla="*/ 0 h 35"/>
                    <a:gd name="T12" fmla="*/ 140 w 140"/>
                    <a:gd name="T13" fmla="*/ 12 h 35"/>
                    <a:gd name="T14" fmla="*/ 140 w 140"/>
                    <a:gd name="T15" fmla="*/ 23 h 35"/>
                    <a:gd name="T16" fmla="*/ 128 w 140"/>
                    <a:gd name="T17" fmla="*/ 35 h 35"/>
                    <a:gd name="T18" fmla="*/ 12 w 140"/>
                    <a:gd name="T19" fmla="*/ 8 h 35"/>
                    <a:gd name="T20" fmla="*/ 8 w 140"/>
                    <a:gd name="T21" fmla="*/ 12 h 35"/>
                    <a:gd name="T22" fmla="*/ 8 w 140"/>
                    <a:gd name="T23" fmla="*/ 23 h 35"/>
                    <a:gd name="T24" fmla="*/ 12 w 140"/>
                    <a:gd name="T25" fmla="*/ 27 h 35"/>
                    <a:gd name="T26" fmla="*/ 128 w 140"/>
                    <a:gd name="T27" fmla="*/ 27 h 35"/>
                    <a:gd name="T28" fmla="*/ 132 w 140"/>
                    <a:gd name="T29" fmla="*/ 23 h 35"/>
                    <a:gd name="T30" fmla="*/ 132 w 140"/>
                    <a:gd name="T31" fmla="*/ 12 h 35"/>
                    <a:gd name="T32" fmla="*/ 128 w 140"/>
                    <a:gd name="T33" fmla="*/ 8 h 35"/>
                    <a:gd name="T34" fmla="*/ 12 w 140"/>
                    <a:gd name="T35" fmla="*/ 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0" h="35">
                      <a:moveTo>
                        <a:pt x="128" y="35"/>
                      </a:move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5" y="35"/>
                        <a:pt x="0" y="30"/>
                        <a:pt x="0" y="2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135" y="0"/>
                        <a:pt x="140" y="5"/>
                        <a:pt x="140" y="12"/>
                      </a:cubicBezTo>
                      <a:cubicBezTo>
                        <a:pt x="140" y="23"/>
                        <a:pt x="140" y="23"/>
                        <a:pt x="140" y="23"/>
                      </a:cubicBezTo>
                      <a:cubicBezTo>
                        <a:pt x="140" y="30"/>
                        <a:pt x="135" y="35"/>
                        <a:pt x="128" y="35"/>
                      </a:cubicBezTo>
                      <a:close/>
                      <a:moveTo>
                        <a:pt x="12" y="8"/>
                      </a:moveTo>
                      <a:cubicBezTo>
                        <a:pt x="10" y="8"/>
                        <a:pt x="8" y="10"/>
                        <a:pt x="8" y="12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5"/>
                        <a:pt x="10" y="27"/>
                        <a:pt x="12" y="27"/>
                      </a:cubicBezTo>
                      <a:cubicBezTo>
                        <a:pt x="128" y="27"/>
                        <a:pt x="128" y="27"/>
                        <a:pt x="128" y="27"/>
                      </a:cubicBezTo>
                      <a:cubicBezTo>
                        <a:pt x="130" y="27"/>
                        <a:pt x="132" y="25"/>
                        <a:pt x="132" y="23"/>
                      </a:cubicBezTo>
                      <a:cubicBezTo>
                        <a:pt x="132" y="12"/>
                        <a:pt x="132" y="12"/>
                        <a:pt x="132" y="12"/>
                      </a:cubicBezTo>
                      <a:cubicBezTo>
                        <a:pt x="132" y="10"/>
                        <a:pt x="130" y="8"/>
                        <a:pt x="128" y="8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5" name="Freeform 712"/>
              <p:cNvSpPr>
                <a:spLocks noChangeAspect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5155411" y="3432818"/>
                <a:ext cx="40316" cy="91440"/>
              </a:xfrm>
              <a:custGeom>
                <a:avLst/>
                <a:gdLst>
                  <a:gd name="T0" fmla="*/ 35 w 69"/>
                  <a:gd name="T1" fmla="*/ 125 h 156"/>
                  <a:gd name="T2" fmla="*/ 9 w 69"/>
                  <a:gd name="T3" fmla="*/ 108 h 156"/>
                  <a:gd name="T4" fmla="*/ 8 w 69"/>
                  <a:gd name="T5" fmla="*/ 103 h 156"/>
                  <a:gd name="T6" fmla="*/ 4 w 69"/>
                  <a:gd name="T7" fmla="*/ 99 h 156"/>
                  <a:gd name="T8" fmla="*/ 0 w 69"/>
                  <a:gd name="T9" fmla="*/ 103 h 156"/>
                  <a:gd name="T10" fmla="*/ 1 w 69"/>
                  <a:gd name="T11" fmla="*/ 110 h 156"/>
                  <a:gd name="T12" fmla="*/ 29 w 69"/>
                  <a:gd name="T13" fmla="*/ 133 h 156"/>
                  <a:gd name="T14" fmla="*/ 29 w 69"/>
                  <a:gd name="T15" fmla="*/ 152 h 156"/>
                  <a:gd name="T16" fmla="*/ 33 w 69"/>
                  <a:gd name="T17" fmla="*/ 156 h 156"/>
                  <a:gd name="T18" fmla="*/ 37 w 69"/>
                  <a:gd name="T19" fmla="*/ 152 h 156"/>
                  <a:gd name="T20" fmla="*/ 37 w 69"/>
                  <a:gd name="T21" fmla="*/ 133 h 156"/>
                  <a:gd name="T22" fmla="*/ 69 w 69"/>
                  <a:gd name="T23" fmla="*/ 104 h 156"/>
                  <a:gd name="T24" fmla="*/ 39 w 69"/>
                  <a:gd name="T25" fmla="*/ 73 h 156"/>
                  <a:gd name="T26" fmla="*/ 29 w 69"/>
                  <a:gd name="T27" fmla="*/ 71 h 156"/>
                  <a:gd name="T28" fmla="*/ 8 w 69"/>
                  <a:gd name="T29" fmla="*/ 50 h 156"/>
                  <a:gd name="T30" fmla="*/ 35 w 69"/>
                  <a:gd name="T31" fmla="*/ 28 h 156"/>
                  <a:gd name="T32" fmla="*/ 56 w 69"/>
                  <a:gd name="T33" fmla="*/ 37 h 156"/>
                  <a:gd name="T34" fmla="*/ 61 w 69"/>
                  <a:gd name="T35" fmla="*/ 37 h 156"/>
                  <a:gd name="T36" fmla="*/ 62 w 69"/>
                  <a:gd name="T37" fmla="*/ 32 h 156"/>
                  <a:gd name="T38" fmla="*/ 37 w 69"/>
                  <a:gd name="T39" fmla="*/ 20 h 156"/>
                  <a:gd name="T40" fmla="*/ 37 w 69"/>
                  <a:gd name="T41" fmla="*/ 4 h 156"/>
                  <a:gd name="T42" fmla="*/ 33 w 69"/>
                  <a:gd name="T43" fmla="*/ 0 h 156"/>
                  <a:gd name="T44" fmla="*/ 29 w 69"/>
                  <a:gd name="T45" fmla="*/ 4 h 156"/>
                  <a:gd name="T46" fmla="*/ 29 w 69"/>
                  <a:gd name="T47" fmla="*/ 20 h 156"/>
                  <a:gd name="T48" fmla="*/ 0 w 69"/>
                  <a:gd name="T49" fmla="*/ 50 h 156"/>
                  <a:gd name="T50" fmla="*/ 27 w 69"/>
                  <a:gd name="T51" fmla="*/ 79 h 156"/>
                  <a:gd name="T52" fmla="*/ 38 w 69"/>
                  <a:gd name="T53" fmla="*/ 81 h 156"/>
                  <a:gd name="T54" fmla="*/ 61 w 69"/>
                  <a:gd name="T55" fmla="*/ 104 h 156"/>
                  <a:gd name="T56" fmla="*/ 35 w 69"/>
                  <a:gd name="T57" fmla="*/ 12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9" h="156">
                    <a:moveTo>
                      <a:pt x="35" y="125"/>
                    </a:moveTo>
                    <a:cubicBezTo>
                      <a:pt x="22" y="125"/>
                      <a:pt x="12" y="118"/>
                      <a:pt x="9" y="108"/>
                    </a:cubicBezTo>
                    <a:cubicBezTo>
                      <a:pt x="8" y="106"/>
                      <a:pt x="8" y="105"/>
                      <a:pt x="8" y="103"/>
                    </a:cubicBezTo>
                    <a:cubicBezTo>
                      <a:pt x="8" y="101"/>
                      <a:pt x="6" y="99"/>
                      <a:pt x="4" y="99"/>
                    </a:cubicBezTo>
                    <a:cubicBezTo>
                      <a:pt x="2" y="99"/>
                      <a:pt x="0" y="101"/>
                      <a:pt x="0" y="103"/>
                    </a:cubicBezTo>
                    <a:cubicBezTo>
                      <a:pt x="0" y="105"/>
                      <a:pt x="1" y="108"/>
                      <a:pt x="1" y="110"/>
                    </a:cubicBezTo>
                    <a:cubicBezTo>
                      <a:pt x="5" y="122"/>
                      <a:pt x="16" y="131"/>
                      <a:pt x="29" y="133"/>
                    </a:cubicBezTo>
                    <a:cubicBezTo>
                      <a:pt x="29" y="152"/>
                      <a:pt x="29" y="152"/>
                      <a:pt x="29" y="152"/>
                    </a:cubicBezTo>
                    <a:cubicBezTo>
                      <a:pt x="29" y="154"/>
                      <a:pt x="31" y="156"/>
                      <a:pt x="33" y="156"/>
                    </a:cubicBezTo>
                    <a:cubicBezTo>
                      <a:pt x="35" y="156"/>
                      <a:pt x="37" y="154"/>
                      <a:pt x="37" y="152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55" y="132"/>
                      <a:pt x="69" y="120"/>
                      <a:pt x="69" y="104"/>
                    </a:cubicBezTo>
                    <a:cubicBezTo>
                      <a:pt x="69" y="89"/>
                      <a:pt x="57" y="77"/>
                      <a:pt x="39" y="73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17" y="68"/>
                      <a:pt x="8" y="59"/>
                      <a:pt x="8" y="50"/>
                    </a:cubicBezTo>
                    <a:cubicBezTo>
                      <a:pt x="8" y="38"/>
                      <a:pt x="20" y="28"/>
                      <a:pt x="35" y="28"/>
                    </a:cubicBezTo>
                    <a:cubicBezTo>
                      <a:pt x="43" y="28"/>
                      <a:pt x="51" y="31"/>
                      <a:pt x="56" y="37"/>
                    </a:cubicBezTo>
                    <a:cubicBezTo>
                      <a:pt x="57" y="39"/>
                      <a:pt x="60" y="39"/>
                      <a:pt x="61" y="37"/>
                    </a:cubicBezTo>
                    <a:cubicBezTo>
                      <a:pt x="63" y="36"/>
                      <a:pt x="63" y="33"/>
                      <a:pt x="62" y="32"/>
                    </a:cubicBezTo>
                    <a:cubicBezTo>
                      <a:pt x="56" y="25"/>
                      <a:pt x="47" y="21"/>
                      <a:pt x="37" y="20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1"/>
                      <a:pt x="35" y="0"/>
                      <a:pt x="33" y="0"/>
                    </a:cubicBezTo>
                    <a:cubicBezTo>
                      <a:pt x="31" y="0"/>
                      <a:pt x="29" y="1"/>
                      <a:pt x="29" y="4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13" y="23"/>
                      <a:pt x="0" y="35"/>
                      <a:pt x="0" y="50"/>
                    </a:cubicBezTo>
                    <a:cubicBezTo>
                      <a:pt x="0" y="63"/>
                      <a:pt x="11" y="75"/>
                      <a:pt x="27" y="79"/>
                    </a:cubicBezTo>
                    <a:cubicBezTo>
                      <a:pt x="38" y="81"/>
                      <a:pt x="38" y="81"/>
                      <a:pt x="38" y="81"/>
                    </a:cubicBezTo>
                    <a:cubicBezTo>
                      <a:pt x="52" y="84"/>
                      <a:pt x="61" y="93"/>
                      <a:pt x="61" y="104"/>
                    </a:cubicBezTo>
                    <a:cubicBezTo>
                      <a:pt x="61" y="116"/>
                      <a:pt x="49" y="125"/>
                      <a:pt x="35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6" name="Group 75"/>
          <p:cNvGrpSpPr/>
          <p:nvPr/>
        </p:nvGrpSpPr>
        <p:grpSpPr>
          <a:xfrm>
            <a:off x="7772400" y="3118456"/>
            <a:ext cx="729699" cy="945953"/>
            <a:chOff x="8057094" y="2912290"/>
            <a:chExt cx="729699" cy="945953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8421943" y="3700340"/>
              <a:ext cx="0" cy="157903"/>
            </a:xfrm>
            <a:prstGeom prst="line">
              <a:avLst/>
            </a:prstGeom>
            <a:ln w="63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/>
            <p:cNvSpPr>
              <a:spLocks noChangeAspect="1"/>
            </p:cNvSpPr>
            <p:nvPr/>
          </p:nvSpPr>
          <p:spPr bwMode="auto">
            <a:xfrm>
              <a:off x="8057094" y="2912290"/>
              <a:ext cx="729699" cy="729699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>
              <a:outerShdw blurRad="139700" dist="38100" dir="2700000" algn="ctr" rotWithShape="0">
                <a:srgbClr val="000000">
                  <a:alpha val="15000"/>
                </a:srgbClr>
              </a:outerShdw>
            </a:effectLst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6D72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9252488" y="2214831"/>
            <a:ext cx="729698" cy="1518969"/>
            <a:chOff x="9601187" y="1953930"/>
            <a:chExt cx="729698" cy="1518969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9966049" y="1953930"/>
              <a:ext cx="0" cy="741800"/>
            </a:xfrm>
            <a:prstGeom prst="line">
              <a:avLst/>
            </a:prstGeom>
            <a:ln w="63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/>
            <p:cNvSpPr>
              <a:spLocks noChangeAspect="1"/>
            </p:cNvSpPr>
            <p:nvPr/>
          </p:nvSpPr>
          <p:spPr bwMode="auto">
            <a:xfrm>
              <a:off x="9601187" y="2743200"/>
              <a:ext cx="729698" cy="729699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>
              <a:outerShdw blurRad="139700" dist="38100" dir="2700000" algn="ctr" rotWithShape="0">
                <a:srgbClr val="000000">
                  <a:alpha val="15000"/>
                </a:srgbClr>
              </a:outerShdw>
            </a:effectLst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6D72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endParaRPr>
            </a:p>
          </p:txBody>
        </p:sp>
      </p:grpSp>
      <p:pic>
        <p:nvPicPr>
          <p:cNvPr id="62" name="Picture 3" descr="C:\Users\chris_000\Desktop\OPTUM 2019\06_JUN\04-WF1248643_EAP + WL Deck Edits\Evelyn 2.jpg"/>
          <p:cNvPicPr>
            <a:picLocks noChangeAspect="1" noChangeArrowheads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088" y="275770"/>
            <a:ext cx="1600200" cy="1600200"/>
          </a:xfrm>
          <a:prstGeom prst="rect">
            <a:avLst/>
          </a:prstGeom>
          <a:noFill/>
          <a:effectLst>
            <a:outerShdw blurRad="139700" dist="38100" dir="2700000" algn="ctr" rotWithShape="0">
              <a:srgbClr val="000000">
                <a:alpha val="1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Oval 78"/>
          <p:cNvSpPr>
            <a:spLocks noChangeAspect="1"/>
          </p:cNvSpPr>
          <p:nvPr/>
        </p:nvSpPr>
        <p:spPr bwMode="auto">
          <a:xfrm>
            <a:off x="2498778" y="4775469"/>
            <a:ext cx="431516" cy="431517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  <a:effectLst>
            <a:outerShdw blurRad="139700" dist="38100" dir="2700000" algn="ctr" rotWithShape="0">
              <a:srgbClr val="000000">
                <a:alpha val="15000"/>
              </a:srgbClr>
            </a:outerShdw>
          </a:effectLst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46D72"/>
              </a:solidFill>
              <a:effectLst/>
              <a:uLnTx/>
              <a:uFillTx/>
              <a:latin typeface="Arial"/>
              <a:ea typeface="ＭＳ Ｐゴシック"/>
              <a:cs typeface="ＭＳ Ｐゴシック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0201" y="4870135"/>
            <a:ext cx="479576" cy="2862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OR</a:t>
            </a:r>
          </a:p>
        </p:txBody>
      </p:sp>
      <p:cxnSp>
        <p:nvCxnSpPr>
          <p:cNvPr id="89" name="Elbow Connector 88"/>
          <p:cNvCxnSpPr/>
          <p:nvPr/>
        </p:nvCxnSpPr>
        <p:spPr>
          <a:xfrm rot="5400000" flipH="1" flipV="1">
            <a:off x="3001108" y="2845442"/>
            <a:ext cx="779382" cy="21015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/>
          <p:cNvSpPr/>
          <p:nvPr/>
        </p:nvSpPr>
        <p:spPr>
          <a:xfrm>
            <a:off x="8610600" y="5429323"/>
            <a:ext cx="35814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network of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25,000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providers offering more service delivery options and convenience, and roughly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E8772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4,000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providers who participate in online scheduling of the appointments</a:t>
            </a:r>
          </a:p>
        </p:txBody>
      </p:sp>
      <p:sp>
        <p:nvSpPr>
          <p:cNvPr id="104" name="Network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8089151" y="5395644"/>
            <a:ext cx="521449" cy="505882"/>
          </a:xfrm>
          <a:custGeom>
            <a:avLst/>
            <a:gdLst>
              <a:gd name="T0" fmla="*/ 164 w 245"/>
              <a:gd name="T1" fmla="*/ 189 h 252"/>
              <a:gd name="T2" fmla="*/ 226 w 245"/>
              <a:gd name="T3" fmla="*/ 76 h 252"/>
              <a:gd name="T4" fmla="*/ 237 w 245"/>
              <a:gd name="T5" fmla="*/ 123 h 252"/>
              <a:gd name="T6" fmla="*/ 94 w 245"/>
              <a:gd name="T7" fmla="*/ 234 h 252"/>
              <a:gd name="T8" fmla="*/ 157 w 245"/>
              <a:gd name="T9" fmla="*/ 194 h 252"/>
              <a:gd name="T10" fmla="*/ 123 w 245"/>
              <a:gd name="T11" fmla="*/ 237 h 252"/>
              <a:gd name="T12" fmla="*/ 16 w 245"/>
              <a:gd name="T13" fmla="*/ 163 h 252"/>
              <a:gd name="T14" fmla="*/ 43 w 245"/>
              <a:gd name="T15" fmla="*/ 164 h 252"/>
              <a:gd name="T16" fmla="*/ 52 w 245"/>
              <a:gd name="T17" fmla="*/ 212 h 252"/>
              <a:gd name="T18" fmla="*/ 30 w 245"/>
              <a:gd name="T19" fmla="*/ 56 h 252"/>
              <a:gd name="T20" fmla="*/ 41 w 245"/>
              <a:gd name="T21" fmla="*/ 156 h 252"/>
              <a:gd name="T22" fmla="*/ 8 w 245"/>
              <a:gd name="T23" fmla="*/ 123 h 252"/>
              <a:gd name="T24" fmla="*/ 160 w 245"/>
              <a:gd name="T25" fmla="*/ 15 h 252"/>
              <a:gd name="T26" fmla="*/ 99 w 245"/>
              <a:gd name="T27" fmla="*/ 62 h 252"/>
              <a:gd name="T28" fmla="*/ 123 w 245"/>
              <a:gd name="T29" fmla="*/ 8 h 252"/>
              <a:gd name="T30" fmla="*/ 191 w 245"/>
              <a:gd name="T31" fmla="*/ 56 h 252"/>
              <a:gd name="T32" fmla="*/ 168 w 245"/>
              <a:gd name="T33" fmla="*/ 18 h 252"/>
              <a:gd name="T34" fmla="*/ 191 w 245"/>
              <a:gd name="T35" fmla="*/ 56 h 252"/>
              <a:gd name="T36" fmla="*/ 100 w 245"/>
              <a:gd name="T37" fmla="*/ 71 h 252"/>
              <a:gd name="T38" fmla="*/ 151 w 245"/>
              <a:gd name="T39" fmla="*/ 75 h 252"/>
              <a:gd name="T40" fmla="*/ 117 w 245"/>
              <a:gd name="T41" fmla="*/ 131 h 252"/>
              <a:gd name="T42" fmla="*/ 58 w 245"/>
              <a:gd name="T43" fmla="*/ 59 h 252"/>
              <a:gd name="T44" fmla="*/ 92 w 245"/>
              <a:gd name="T45" fmla="*/ 68 h 252"/>
              <a:gd name="T46" fmla="*/ 49 w 245"/>
              <a:gd name="T47" fmla="*/ 156 h 252"/>
              <a:gd name="T48" fmla="*/ 66 w 245"/>
              <a:gd name="T49" fmla="*/ 26 h 252"/>
              <a:gd name="T50" fmla="*/ 95 w 245"/>
              <a:gd name="T51" fmla="*/ 12 h 252"/>
              <a:gd name="T52" fmla="*/ 68 w 245"/>
              <a:gd name="T53" fmla="*/ 47 h 252"/>
              <a:gd name="T54" fmla="*/ 95 w 245"/>
              <a:gd name="T55" fmla="*/ 217 h 252"/>
              <a:gd name="T56" fmla="*/ 66 w 245"/>
              <a:gd name="T57" fmla="*/ 201 h 252"/>
              <a:gd name="T58" fmla="*/ 115 w 245"/>
              <a:gd name="T59" fmla="*/ 143 h 252"/>
              <a:gd name="T60" fmla="*/ 95 w 245"/>
              <a:gd name="T61" fmla="*/ 217 h 252"/>
              <a:gd name="T62" fmla="*/ 120 w 245"/>
              <a:gd name="T63" fmla="*/ 138 h 252"/>
              <a:gd name="T64" fmla="*/ 160 w 245"/>
              <a:gd name="T65" fmla="*/ 74 h 252"/>
              <a:gd name="T66" fmla="*/ 194 w 245"/>
              <a:gd name="T67" fmla="*/ 68 h 252"/>
              <a:gd name="T68" fmla="*/ 157 w 245"/>
              <a:gd name="T69" fmla="*/ 184 h 252"/>
              <a:gd name="T70" fmla="*/ 235 w 245"/>
              <a:gd name="T71" fmla="*/ 44 h 252"/>
              <a:gd name="T72" fmla="*/ 123 w 245"/>
              <a:gd name="T73" fmla="*/ 0 h 252"/>
              <a:gd name="T74" fmla="*/ 34 w 245"/>
              <a:gd name="T75" fmla="*/ 17 h 252"/>
              <a:gd name="T76" fmla="*/ 0 w 245"/>
              <a:gd name="T77" fmla="*/ 123 h 252"/>
              <a:gd name="T78" fmla="*/ 52 w 245"/>
              <a:gd name="T79" fmla="*/ 236 h 252"/>
              <a:gd name="T80" fmla="*/ 90 w 245"/>
              <a:gd name="T81" fmla="*/ 241 h 252"/>
              <a:gd name="T82" fmla="*/ 245 w 245"/>
              <a:gd name="T83" fmla="*/ 123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5" h="252">
                <a:moveTo>
                  <a:pt x="197" y="210"/>
                </a:moveTo>
                <a:cubicBezTo>
                  <a:pt x="184" y="203"/>
                  <a:pt x="173" y="196"/>
                  <a:pt x="164" y="189"/>
                </a:cubicBezTo>
                <a:cubicBezTo>
                  <a:pt x="208" y="149"/>
                  <a:pt x="212" y="99"/>
                  <a:pt x="212" y="79"/>
                </a:cubicBezTo>
                <a:cubicBezTo>
                  <a:pt x="217" y="80"/>
                  <a:pt x="222" y="79"/>
                  <a:pt x="226" y="76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34" y="90"/>
                  <a:pt x="237" y="106"/>
                  <a:pt x="237" y="123"/>
                </a:cubicBezTo>
                <a:cubicBezTo>
                  <a:pt x="237" y="158"/>
                  <a:pt x="222" y="189"/>
                  <a:pt x="197" y="210"/>
                </a:cubicBezTo>
                <a:close/>
                <a:moveTo>
                  <a:pt x="94" y="234"/>
                </a:moveTo>
                <a:cubicBezTo>
                  <a:pt x="95" y="231"/>
                  <a:pt x="96" y="228"/>
                  <a:pt x="96" y="225"/>
                </a:cubicBezTo>
                <a:cubicBezTo>
                  <a:pt x="122" y="217"/>
                  <a:pt x="142" y="206"/>
                  <a:pt x="157" y="194"/>
                </a:cubicBezTo>
                <a:cubicBezTo>
                  <a:pt x="167" y="201"/>
                  <a:pt x="178" y="209"/>
                  <a:pt x="190" y="215"/>
                </a:cubicBezTo>
                <a:cubicBezTo>
                  <a:pt x="171" y="229"/>
                  <a:pt x="148" y="237"/>
                  <a:pt x="123" y="237"/>
                </a:cubicBezTo>
                <a:cubicBezTo>
                  <a:pt x="113" y="237"/>
                  <a:pt x="103" y="236"/>
                  <a:pt x="94" y="234"/>
                </a:cubicBezTo>
                <a:close/>
                <a:moveTo>
                  <a:pt x="16" y="163"/>
                </a:moveTo>
                <a:cubicBezTo>
                  <a:pt x="25" y="164"/>
                  <a:pt x="33" y="165"/>
                  <a:pt x="42" y="165"/>
                </a:cubicBezTo>
                <a:cubicBezTo>
                  <a:pt x="42" y="165"/>
                  <a:pt x="43" y="164"/>
                  <a:pt x="43" y="164"/>
                </a:cubicBezTo>
                <a:cubicBezTo>
                  <a:pt x="47" y="178"/>
                  <a:pt x="51" y="191"/>
                  <a:pt x="58" y="205"/>
                </a:cubicBezTo>
                <a:cubicBezTo>
                  <a:pt x="56" y="207"/>
                  <a:pt x="53" y="209"/>
                  <a:pt x="52" y="212"/>
                </a:cubicBezTo>
                <a:cubicBezTo>
                  <a:pt x="36" y="199"/>
                  <a:pt x="23" y="182"/>
                  <a:pt x="16" y="163"/>
                </a:cubicBezTo>
                <a:close/>
                <a:moveTo>
                  <a:pt x="30" y="56"/>
                </a:moveTo>
                <a:cubicBezTo>
                  <a:pt x="33" y="59"/>
                  <a:pt x="37" y="60"/>
                  <a:pt x="41" y="61"/>
                </a:cubicBezTo>
                <a:cubicBezTo>
                  <a:pt x="37" y="80"/>
                  <a:pt x="32" y="116"/>
                  <a:pt x="41" y="156"/>
                </a:cubicBezTo>
                <a:cubicBezTo>
                  <a:pt x="32" y="156"/>
                  <a:pt x="23" y="156"/>
                  <a:pt x="13" y="154"/>
                </a:cubicBezTo>
                <a:cubicBezTo>
                  <a:pt x="10" y="144"/>
                  <a:pt x="8" y="134"/>
                  <a:pt x="8" y="123"/>
                </a:cubicBezTo>
                <a:cubicBezTo>
                  <a:pt x="8" y="98"/>
                  <a:pt x="16" y="75"/>
                  <a:pt x="30" y="56"/>
                </a:cubicBezTo>
                <a:close/>
                <a:moveTo>
                  <a:pt x="160" y="15"/>
                </a:moveTo>
                <a:cubicBezTo>
                  <a:pt x="160" y="18"/>
                  <a:pt x="160" y="40"/>
                  <a:pt x="153" y="67"/>
                </a:cubicBezTo>
                <a:cubicBezTo>
                  <a:pt x="138" y="69"/>
                  <a:pt x="119" y="69"/>
                  <a:pt x="99" y="62"/>
                </a:cubicBezTo>
                <a:cubicBezTo>
                  <a:pt x="98" y="37"/>
                  <a:pt x="102" y="17"/>
                  <a:pt x="103" y="10"/>
                </a:cubicBezTo>
                <a:cubicBezTo>
                  <a:pt x="110" y="9"/>
                  <a:pt x="116" y="8"/>
                  <a:pt x="123" y="8"/>
                </a:cubicBezTo>
                <a:cubicBezTo>
                  <a:pt x="136" y="8"/>
                  <a:pt x="148" y="11"/>
                  <a:pt x="160" y="15"/>
                </a:cubicBezTo>
                <a:close/>
                <a:moveTo>
                  <a:pt x="191" y="56"/>
                </a:moveTo>
                <a:cubicBezTo>
                  <a:pt x="184" y="59"/>
                  <a:pt x="175" y="63"/>
                  <a:pt x="162" y="65"/>
                </a:cubicBezTo>
                <a:cubicBezTo>
                  <a:pt x="167" y="44"/>
                  <a:pt x="168" y="25"/>
                  <a:pt x="168" y="18"/>
                </a:cubicBezTo>
                <a:cubicBezTo>
                  <a:pt x="179" y="23"/>
                  <a:pt x="190" y="29"/>
                  <a:pt x="199" y="37"/>
                </a:cubicBezTo>
                <a:cubicBezTo>
                  <a:pt x="193" y="42"/>
                  <a:pt x="190" y="49"/>
                  <a:pt x="191" y="56"/>
                </a:cubicBezTo>
                <a:close/>
                <a:moveTo>
                  <a:pt x="117" y="131"/>
                </a:moveTo>
                <a:cubicBezTo>
                  <a:pt x="107" y="110"/>
                  <a:pt x="102" y="89"/>
                  <a:pt x="100" y="71"/>
                </a:cubicBezTo>
                <a:cubicBezTo>
                  <a:pt x="113" y="74"/>
                  <a:pt x="125" y="76"/>
                  <a:pt x="136" y="76"/>
                </a:cubicBezTo>
                <a:cubicBezTo>
                  <a:pt x="141" y="76"/>
                  <a:pt x="146" y="76"/>
                  <a:pt x="151" y="75"/>
                </a:cubicBezTo>
                <a:cubicBezTo>
                  <a:pt x="145" y="95"/>
                  <a:pt x="134" y="115"/>
                  <a:pt x="117" y="131"/>
                </a:cubicBezTo>
                <a:cubicBezTo>
                  <a:pt x="117" y="131"/>
                  <a:pt x="117" y="131"/>
                  <a:pt x="117" y="131"/>
                </a:cubicBezTo>
                <a:close/>
                <a:moveTo>
                  <a:pt x="49" y="62"/>
                </a:moveTo>
                <a:cubicBezTo>
                  <a:pt x="52" y="61"/>
                  <a:pt x="55" y="60"/>
                  <a:pt x="58" y="59"/>
                </a:cubicBezTo>
                <a:cubicBezTo>
                  <a:pt x="60" y="57"/>
                  <a:pt x="62" y="55"/>
                  <a:pt x="64" y="53"/>
                </a:cubicBezTo>
                <a:cubicBezTo>
                  <a:pt x="73" y="60"/>
                  <a:pt x="83" y="65"/>
                  <a:pt x="92" y="68"/>
                </a:cubicBezTo>
                <a:cubicBezTo>
                  <a:pt x="94" y="89"/>
                  <a:pt x="99" y="112"/>
                  <a:pt x="111" y="136"/>
                </a:cubicBezTo>
                <a:cubicBezTo>
                  <a:pt x="94" y="148"/>
                  <a:pt x="73" y="155"/>
                  <a:pt x="49" y="156"/>
                </a:cubicBezTo>
                <a:cubicBezTo>
                  <a:pt x="40" y="115"/>
                  <a:pt x="45" y="79"/>
                  <a:pt x="49" y="62"/>
                </a:cubicBezTo>
                <a:close/>
                <a:moveTo>
                  <a:pt x="66" y="26"/>
                </a:moveTo>
                <a:cubicBezTo>
                  <a:pt x="66" y="25"/>
                  <a:pt x="66" y="25"/>
                  <a:pt x="65" y="24"/>
                </a:cubicBezTo>
                <a:cubicBezTo>
                  <a:pt x="74" y="19"/>
                  <a:pt x="84" y="14"/>
                  <a:pt x="95" y="12"/>
                </a:cubicBezTo>
                <a:cubicBezTo>
                  <a:pt x="93" y="21"/>
                  <a:pt x="91" y="38"/>
                  <a:pt x="92" y="59"/>
                </a:cubicBezTo>
                <a:cubicBezTo>
                  <a:pt x="84" y="56"/>
                  <a:pt x="76" y="52"/>
                  <a:pt x="68" y="47"/>
                </a:cubicBezTo>
                <a:cubicBezTo>
                  <a:pt x="71" y="40"/>
                  <a:pt x="70" y="32"/>
                  <a:pt x="66" y="26"/>
                </a:cubicBezTo>
                <a:close/>
                <a:moveTo>
                  <a:pt x="95" y="217"/>
                </a:moveTo>
                <a:cubicBezTo>
                  <a:pt x="95" y="215"/>
                  <a:pt x="94" y="214"/>
                  <a:pt x="93" y="212"/>
                </a:cubicBezTo>
                <a:cubicBezTo>
                  <a:pt x="87" y="203"/>
                  <a:pt x="76" y="198"/>
                  <a:pt x="66" y="201"/>
                </a:cubicBezTo>
                <a:cubicBezTo>
                  <a:pt x="59" y="189"/>
                  <a:pt x="55" y="176"/>
                  <a:pt x="51" y="164"/>
                </a:cubicBezTo>
                <a:cubicBezTo>
                  <a:pt x="76" y="163"/>
                  <a:pt x="97" y="156"/>
                  <a:pt x="115" y="143"/>
                </a:cubicBezTo>
                <a:cubicBezTo>
                  <a:pt x="123" y="159"/>
                  <a:pt x="135" y="174"/>
                  <a:pt x="151" y="189"/>
                </a:cubicBezTo>
                <a:cubicBezTo>
                  <a:pt x="137" y="200"/>
                  <a:pt x="118" y="210"/>
                  <a:pt x="95" y="217"/>
                </a:cubicBezTo>
                <a:close/>
                <a:moveTo>
                  <a:pt x="157" y="184"/>
                </a:moveTo>
                <a:cubicBezTo>
                  <a:pt x="141" y="169"/>
                  <a:pt x="129" y="154"/>
                  <a:pt x="120" y="138"/>
                </a:cubicBezTo>
                <a:cubicBezTo>
                  <a:pt x="121" y="138"/>
                  <a:pt x="122" y="137"/>
                  <a:pt x="122" y="137"/>
                </a:cubicBezTo>
                <a:cubicBezTo>
                  <a:pt x="142" y="119"/>
                  <a:pt x="154" y="95"/>
                  <a:pt x="160" y="74"/>
                </a:cubicBezTo>
                <a:cubicBezTo>
                  <a:pt x="174" y="71"/>
                  <a:pt x="185" y="67"/>
                  <a:pt x="192" y="64"/>
                </a:cubicBezTo>
                <a:cubicBezTo>
                  <a:pt x="192" y="65"/>
                  <a:pt x="193" y="66"/>
                  <a:pt x="194" y="68"/>
                </a:cubicBezTo>
                <a:cubicBezTo>
                  <a:pt x="196" y="72"/>
                  <a:pt x="200" y="75"/>
                  <a:pt x="204" y="77"/>
                </a:cubicBezTo>
                <a:cubicBezTo>
                  <a:pt x="205" y="93"/>
                  <a:pt x="203" y="145"/>
                  <a:pt x="157" y="184"/>
                </a:cubicBezTo>
                <a:close/>
                <a:moveTo>
                  <a:pt x="233" y="70"/>
                </a:moveTo>
                <a:cubicBezTo>
                  <a:pt x="239" y="63"/>
                  <a:pt x="240" y="52"/>
                  <a:pt x="235" y="44"/>
                </a:cubicBezTo>
                <a:cubicBezTo>
                  <a:pt x="229" y="33"/>
                  <a:pt x="217" y="29"/>
                  <a:pt x="206" y="33"/>
                </a:cubicBezTo>
                <a:cubicBezTo>
                  <a:pt x="184" y="13"/>
                  <a:pt x="155" y="0"/>
                  <a:pt x="123" y="0"/>
                </a:cubicBezTo>
                <a:cubicBezTo>
                  <a:pt x="100" y="0"/>
                  <a:pt x="78" y="7"/>
                  <a:pt x="59" y="18"/>
                </a:cubicBezTo>
                <a:cubicBezTo>
                  <a:pt x="52" y="13"/>
                  <a:pt x="42" y="12"/>
                  <a:pt x="34" y="17"/>
                </a:cubicBezTo>
                <a:cubicBezTo>
                  <a:pt x="22" y="24"/>
                  <a:pt x="19" y="38"/>
                  <a:pt x="25" y="49"/>
                </a:cubicBezTo>
                <a:cubicBezTo>
                  <a:pt x="9" y="70"/>
                  <a:pt x="0" y="95"/>
                  <a:pt x="0" y="123"/>
                </a:cubicBezTo>
                <a:cubicBezTo>
                  <a:pt x="0" y="162"/>
                  <a:pt x="19" y="198"/>
                  <a:pt x="49" y="220"/>
                </a:cubicBezTo>
                <a:cubicBezTo>
                  <a:pt x="48" y="226"/>
                  <a:pt x="49" y="231"/>
                  <a:pt x="52" y="236"/>
                </a:cubicBezTo>
                <a:cubicBezTo>
                  <a:pt x="58" y="248"/>
                  <a:pt x="73" y="252"/>
                  <a:pt x="84" y="245"/>
                </a:cubicBezTo>
                <a:cubicBezTo>
                  <a:pt x="86" y="244"/>
                  <a:pt x="88" y="242"/>
                  <a:pt x="90" y="241"/>
                </a:cubicBezTo>
                <a:cubicBezTo>
                  <a:pt x="100" y="244"/>
                  <a:pt x="111" y="245"/>
                  <a:pt x="123" y="245"/>
                </a:cubicBezTo>
                <a:cubicBezTo>
                  <a:pt x="190" y="245"/>
                  <a:pt x="245" y="190"/>
                  <a:pt x="245" y="123"/>
                </a:cubicBezTo>
                <a:cubicBezTo>
                  <a:pt x="245" y="104"/>
                  <a:pt x="241" y="86"/>
                  <a:pt x="233" y="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5565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05" name="Group 72"/>
          <p:cNvGrpSpPr>
            <a:grpSpLocks noChangeAspect="1"/>
          </p:cNvGrpSpPr>
          <p:nvPr/>
        </p:nvGrpSpPr>
        <p:grpSpPr bwMode="auto">
          <a:xfrm>
            <a:off x="526094" y="4039599"/>
            <a:ext cx="399408" cy="399406"/>
            <a:chOff x="3836" y="1343"/>
            <a:chExt cx="604" cy="604"/>
          </a:xfrm>
          <a:solidFill>
            <a:schemeClr val="bg1"/>
          </a:solidFill>
        </p:grpSpPr>
        <p:sp>
          <p:nvSpPr>
            <p:cNvPr id="106" name="Freeform 73"/>
            <p:cNvSpPr>
              <a:spLocks/>
            </p:cNvSpPr>
            <p:nvPr/>
          </p:nvSpPr>
          <p:spPr bwMode="auto">
            <a:xfrm>
              <a:off x="3836" y="1343"/>
              <a:ext cx="446" cy="604"/>
            </a:xfrm>
            <a:custGeom>
              <a:avLst/>
              <a:gdLst>
                <a:gd name="T0" fmla="*/ 446 w 446"/>
                <a:gd name="T1" fmla="*/ 604 h 604"/>
                <a:gd name="T2" fmla="*/ 0 w 446"/>
                <a:gd name="T3" fmla="*/ 604 h 604"/>
                <a:gd name="T4" fmla="*/ 0 w 446"/>
                <a:gd name="T5" fmla="*/ 0 h 604"/>
                <a:gd name="T6" fmla="*/ 446 w 446"/>
                <a:gd name="T7" fmla="*/ 0 h 604"/>
                <a:gd name="T8" fmla="*/ 446 w 446"/>
                <a:gd name="T9" fmla="*/ 283 h 604"/>
                <a:gd name="T10" fmla="*/ 427 w 446"/>
                <a:gd name="T11" fmla="*/ 283 h 604"/>
                <a:gd name="T12" fmla="*/ 427 w 446"/>
                <a:gd name="T13" fmla="*/ 19 h 604"/>
                <a:gd name="T14" fmla="*/ 19 w 446"/>
                <a:gd name="T15" fmla="*/ 19 h 604"/>
                <a:gd name="T16" fmla="*/ 19 w 446"/>
                <a:gd name="T17" fmla="*/ 586 h 604"/>
                <a:gd name="T18" fmla="*/ 427 w 446"/>
                <a:gd name="T19" fmla="*/ 586 h 604"/>
                <a:gd name="T20" fmla="*/ 427 w 446"/>
                <a:gd name="T21" fmla="*/ 486 h 604"/>
                <a:gd name="T22" fmla="*/ 446 w 446"/>
                <a:gd name="T23" fmla="*/ 486 h 604"/>
                <a:gd name="T24" fmla="*/ 446 w 446"/>
                <a:gd name="T25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604">
                  <a:moveTo>
                    <a:pt x="446" y="604"/>
                  </a:moveTo>
                  <a:lnTo>
                    <a:pt x="0" y="604"/>
                  </a:lnTo>
                  <a:lnTo>
                    <a:pt x="0" y="0"/>
                  </a:lnTo>
                  <a:lnTo>
                    <a:pt x="446" y="0"/>
                  </a:lnTo>
                  <a:lnTo>
                    <a:pt x="446" y="283"/>
                  </a:lnTo>
                  <a:lnTo>
                    <a:pt x="427" y="283"/>
                  </a:lnTo>
                  <a:lnTo>
                    <a:pt x="427" y="19"/>
                  </a:lnTo>
                  <a:lnTo>
                    <a:pt x="19" y="19"/>
                  </a:lnTo>
                  <a:lnTo>
                    <a:pt x="19" y="586"/>
                  </a:lnTo>
                  <a:lnTo>
                    <a:pt x="427" y="586"/>
                  </a:lnTo>
                  <a:lnTo>
                    <a:pt x="427" y="486"/>
                  </a:lnTo>
                  <a:lnTo>
                    <a:pt x="446" y="486"/>
                  </a:lnTo>
                  <a:lnTo>
                    <a:pt x="446" y="6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7" name="Rectangle 74"/>
            <p:cNvSpPr>
              <a:spLocks noChangeArrowheads="1"/>
            </p:cNvSpPr>
            <p:nvPr/>
          </p:nvSpPr>
          <p:spPr bwMode="auto">
            <a:xfrm>
              <a:off x="3912" y="1478"/>
              <a:ext cx="14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8" name="Rectangle 75"/>
            <p:cNvSpPr>
              <a:spLocks noChangeArrowheads="1"/>
            </p:cNvSpPr>
            <p:nvPr/>
          </p:nvSpPr>
          <p:spPr bwMode="auto">
            <a:xfrm>
              <a:off x="3907" y="1718"/>
              <a:ext cx="15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9" name="Rectangle 76"/>
            <p:cNvSpPr>
              <a:spLocks noChangeArrowheads="1"/>
            </p:cNvSpPr>
            <p:nvPr/>
          </p:nvSpPr>
          <p:spPr bwMode="auto">
            <a:xfrm>
              <a:off x="3907" y="1789"/>
              <a:ext cx="15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0" name="Rectangle 77"/>
            <p:cNvSpPr>
              <a:spLocks noChangeArrowheads="1"/>
            </p:cNvSpPr>
            <p:nvPr/>
          </p:nvSpPr>
          <p:spPr bwMode="auto">
            <a:xfrm>
              <a:off x="3907" y="1657"/>
              <a:ext cx="158" cy="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1" name="Freeform 78"/>
            <p:cNvSpPr>
              <a:spLocks/>
            </p:cNvSpPr>
            <p:nvPr/>
          </p:nvSpPr>
          <p:spPr bwMode="auto">
            <a:xfrm>
              <a:off x="4108" y="1565"/>
              <a:ext cx="332" cy="234"/>
            </a:xfrm>
            <a:custGeom>
              <a:avLst/>
              <a:gdLst>
                <a:gd name="T0" fmla="*/ 110 w 332"/>
                <a:gd name="T1" fmla="*/ 234 h 234"/>
                <a:gd name="T2" fmla="*/ 0 w 332"/>
                <a:gd name="T3" fmla="*/ 123 h 234"/>
                <a:gd name="T4" fmla="*/ 14 w 332"/>
                <a:gd name="T5" fmla="*/ 109 h 234"/>
                <a:gd name="T6" fmla="*/ 110 w 332"/>
                <a:gd name="T7" fmla="*/ 208 h 234"/>
                <a:gd name="T8" fmla="*/ 318 w 332"/>
                <a:gd name="T9" fmla="*/ 0 h 234"/>
                <a:gd name="T10" fmla="*/ 332 w 332"/>
                <a:gd name="T11" fmla="*/ 12 h 234"/>
                <a:gd name="T12" fmla="*/ 110 w 332"/>
                <a:gd name="T13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234">
                  <a:moveTo>
                    <a:pt x="110" y="234"/>
                  </a:moveTo>
                  <a:lnTo>
                    <a:pt x="0" y="123"/>
                  </a:lnTo>
                  <a:lnTo>
                    <a:pt x="14" y="109"/>
                  </a:lnTo>
                  <a:lnTo>
                    <a:pt x="110" y="208"/>
                  </a:lnTo>
                  <a:lnTo>
                    <a:pt x="318" y="0"/>
                  </a:lnTo>
                  <a:lnTo>
                    <a:pt x="332" y="12"/>
                  </a:lnTo>
                  <a:lnTo>
                    <a:pt x="110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114943" y="4632266"/>
            <a:ext cx="729699" cy="729699"/>
            <a:chOff x="6052004" y="2912290"/>
            <a:chExt cx="548640" cy="548640"/>
          </a:xfrm>
        </p:grpSpPr>
        <p:sp>
          <p:nvSpPr>
            <p:cNvPr id="116" name="Oval 115"/>
            <p:cNvSpPr>
              <a:spLocks noChangeAspect="1"/>
            </p:cNvSpPr>
            <p:nvPr/>
          </p:nvSpPr>
          <p:spPr bwMode="auto">
            <a:xfrm>
              <a:off x="6052004" y="2912290"/>
              <a:ext cx="548640" cy="5486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>
              <a:outerShdw blurRad="139700" dist="38100" dir="2700000" algn="ctr" rotWithShape="0">
                <a:srgbClr val="000000">
                  <a:alpha val="15000"/>
                </a:srgbClr>
              </a:outerShdw>
            </a:effectLst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6D72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endParaRPr>
            </a:p>
          </p:txBody>
        </p:sp>
        <p:grpSp>
          <p:nvGrpSpPr>
            <p:cNvPr id="117" name="Demonstration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>
            <a:xfrm>
              <a:off x="6176464" y="3069370"/>
              <a:ext cx="320040" cy="258743"/>
              <a:chOff x="3686175" y="4403725"/>
              <a:chExt cx="787400" cy="636588"/>
            </a:xfrm>
            <a:solidFill>
              <a:schemeClr val="bg1"/>
            </a:solidFill>
          </p:grpSpPr>
          <p:sp>
            <p:nvSpPr>
              <p:cNvPr id="118" name="Freeform 173"/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3686175" y="4403725"/>
                <a:ext cx="787400" cy="636588"/>
              </a:xfrm>
              <a:custGeom>
                <a:avLst/>
                <a:gdLst>
                  <a:gd name="T0" fmla="*/ 128 w 496"/>
                  <a:gd name="T1" fmla="*/ 297 h 401"/>
                  <a:gd name="T2" fmla="*/ 16 w 496"/>
                  <a:gd name="T3" fmla="*/ 297 h 401"/>
                  <a:gd name="T4" fmla="*/ 16 w 496"/>
                  <a:gd name="T5" fmla="*/ 16 h 401"/>
                  <a:gd name="T6" fmla="*/ 480 w 496"/>
                  <a:gd name="T7" fmla="*/ 16 h 401"/>
                  <a:gd name="T8" fmla="*/ 480 w 496"/>
                  <a:gd name="T9" fmla="*/ 297 h 401"/>
                  <a:gd name="T10" fmla="*/ 368 w 496"/>
                  <a:gd name="T11" fmla="*/ 297 h 401"/>
                  <a:gd name="T12" fmla="*/ 128 w 496"/>
                  <a:gd name="T13" fmla="*/ 297 h 401"/>
                  <a:gd name="T14" fmla="*/ 128 w 496"/>
                  <a:gd name="T15" fmla="*/ 297 h 401"/>
                  <a:gd name="T16" fmla="*/ 144 w 496"/>
                  <a:gd name="T17" fmla="*/ 337 h 401"/>
                  <a:gd name="T18" fmla="*/ 144 w 496"/>
                  <a:gd name="T19" fmla="*/ 313 h 401"/>
                  <a:gd name="T20" fmla="*/ 352 w 496"/>
                  <a:gd name="T21" fmla="*/ 313 h 401"/>
                  <a:gd name="T22" fmla="*/ 352 w 496"/>
                  <a:gd name="T23" fmla="*/ 337 h 401"/>
                  <a:gd name="T24" fmla="*/ 144 w 496"/>
                  <a:gd name="T25" fmla="*/ 337 h 401"/>
                  <a:gd name="T26" fmla="*/ 144 w 496"/>
                  <a:gd name="T27" fmla="*/ 337 h 401"/>
                  <a:gd name="T28" fmla="*/ 408 w 496"/>
                  <a:gd name="T29" fmla="*/ 353 h 401"/>
                  <a:gd name="T30" fmla="*/ 408 w 496"/>
                  <a:gd name="T31" fmla="*/ 385 h 401"/>
                  <a:gd name="T32" fmla="*/ 88 w 496"/>
                  <a:gd name="T33" fmla="*/ 385 h 401"/>
                  <a:gd name="T34" fmla="*/ 88 w 496"/>
                  <a:gd name="T35" fmla="*/ 353 h 401"/>
                  <a:gd name="T36" fmla="*/ 128 w 496"/>
                  <a:gd name="T37" fmla="*/ 353 h 401"/>
                  <a:gd name="T38" fmla="*/ 368 w 496"/>
                  <a:gd name="T39" fmla="*/ 353 h 401"/>
                  <a:gd name="T40" fmla="*/ 408 w 496"/>
                  <a:gd name="T41" fmla="*/ 353 h 401"/>
                  <a:gd name="T42" fmla="*/ 408 w 496"/>
                  <a:gd name="T43" fmla="*/ 353 h 401"/>
                  <a:gd name="T44" fmla="*/ 496 w 496"/>
                  <a:gd name="T45" fmla="*/ 313 h 401"/>
                  <a:gd name="T46" fmla="*/ 496 w 496"/>
                  <a:gd name="T47" fmla="*/ 0 h 401"/>
                  <a:gd name="T48" fmla="*/ 0 w 496"/>
                  <a:gd name="T49" fmla="*/ 0 h 401"/>
                  <a:gd name="T50" fmla="*/ 0 w 496"/>
                  <a:gd name="T51" fmla="*/ 313 h 401"/>
                  <a:gd name="T52" fmla="*/ 128 w 496"/>
                  <a:gd name="T53" fmla="*/ 313 h 401"/>
                  <a:gd name="T54" fmla="*/ 128 w 496"/>
                  <a:gd name="T55" fmla="*/ 337 h 401"/>
                  <a:gd name="T56" fmla="*/ 72 w 496"/>
                  <a:gd name="T57" fmla="*/ 337 h 401"/>
                  <a:gd name="T58" fmla="*/ 72 w 496"/>
                  <a:gd name="T59" fmla="*/ 401 h 401"/>
                  <a:gd name="T60" fmla="*/ 424 w 496"/>
                  <a:gd name="T61" fmla="*/ 401 h 401"/>
                  <a:gd name="T62" fmla="*/ 424 w 496"/>
                  <a:gd name="T63" fmla="*/ 337 h 401"/>
                  <a:gd name="T64" fmla="*/ 368 w 496"/>
                  <a:gd name="T65" fmla="*/ 337 h 401"/>
                  <a:gd name="T66" fmla="*/ 368 w 496"/>
                  <a:gd name="T67" fmla="*/ 313 h 401"/>
                  <a:gd name="T68" fmla="*/ 496 w 496"/>
                  <a:gd name="T69" fmla="*/ 313 h 401"/>
                  <a:gd name="T70" fmla="*/ 496 w 496"/>
                  <a:gd name="T71" fmla="*/ 313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96" h="401">
                    <a:moveTo>
                      <a:pt x="128" y="297"/>
                    </a:moveTo>
                    <a:lnTo>
                      <a:pt x="16" y="297"/>
                    </a:lnTo>
                    <a:lnTo>
                      <a:pt x="16" y="16"/>
                    </a:lnTo>
                    <a:lnTo>
                      <a:pt x="480" y="16"/>
                    </a:lnTo>
                    <a:lnTo>
                      <a:pt x="480" y="297"/>
                    </a:lnTo>
                    <a:lnTo>
                      <a:pt x="368" y="297"/>
                    </a:lnTo>
                    <a:lnTo>
                      <a:pt x="128" y="297"/>
                    </a:lnTo>
                    <a:lnTo>
                      <a:pt x="128" y="297"/>
                    </a:lnTo>
                    <a:close/>
                    <a:moveTo>
                      <a:pt x="144" y="337"/>
                    </a:moveTo>
                    <a:lnTo>
                      <a:pt x="144" y="313"/>
                    </a:lnTo>
                    <a:lnTo>
                      <a:pt x="352" y="313"/>
                    </a:lnTo>
                    <a:lnTo>
                      <a:pt x="352" y="337"/>
                    </a:lnTo>
                    <a:lnTo>
                      <a:pt x="144" y="337"/>
                    </a:lnTo>
                    <a:lnTo>
                      <a:pt x="144" y="337"/>
                    </a:lnTo>
                    <a:close/>
                    <a:moveTo>
                      <a:pt x="408" y="353"/>
                    </a:moveTo>
                    <a:lnTo>
                      <a:pt x="408" y="385"/>
                    </a:lnTo>
                    <a:lnTo>
                      <a:pt x="88" y="385"/>
                    </a:lnTo>
                    <a:lnTo>
                      <a:pt x="88" y="353"/>
                    </a:lnTo>
                    <a:lnTo>
                      <a:pt x="128" y="353"/>
                    </a:lnTo>
                    <a:lnTo>
                      <a:pt x="368" y="353"/>
                    </a:lnTo>
                    <a:lnTo>
                      <a:pt x="408" y="353"/>
                    </a:lnTo>
                    <a:lnTo>
                      <a:pt x="408" y="353"/>
                    </a:lnTo>
                    <a:close/>
                    <a:moveTo>
                      <a:pt x="496" y="313"/>
                    </a:moveTo>
                    <a:lnTo>
                      <a:pt x="496" y="0"/>
                    </a:lnTo>
                    <a:lnTo>
                      <a:pt x="0" y="0"/>
                    </a:lnTo>
                    <a:lnTo>
                      <a:pt x="0" y="313"/>
                    </a:lnTo>
                    <a:lnTo>
                      <a:pt x="128" y="313"/>
                    </a:lnTo>
                    <a:lnTo>
                      <a:pt x="128" y="337"/>
                    </a:lnTo>
                    <a:lnTo>
                      <a:pt x="72" y="337"/>
                    </a:lnTo>
                    <a:lnTo>
                      <a:pt x="72" y="401"/>
                    </a:lnTo>
                    <a:lnTo>
                      <a:pt x="424" y="401"/>
                    </a:lnTo>
                    <a:lnTo>
                      <a:pt x="424" y="337"/>
                    </a:lnTo>
                    <a:lnTo>
                      <a:pt x="368" y="337"/>
                    </a:lnTo>
                    <a:lnTo>
                      <a:pt x="368" y="313"/>
                    </a:lnTo>
                    <a:lnTo>
                      <a:pt x="496" y="313"/>
                    </a:lnTo>
                    <a:lnTo>
                      <a:pt x="496" y="3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19" name="Freeform 174"/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4025900" y="4616450"/>
                <a:ext cx="228600" cy="227013"/>
              </a:xfrm>
              <a:custGeom>
                <a:avLst/>
                <a:gdLst>
                  <a:gd name="T0" fmla="*/ 49 w 72"/>
                  <a:gd name="T1" fmla="*/ 42 h 71"/>
                  <a:gd name="T2" fmla="*/ 59 w 72"/>
                  <a:gd name="T3" fmla="*/ 32 h 71"/>
                  <a:gd name="T4" fmla="*/ 60 w 72"/>
                  <a:gd name="T5" fmla="*/ 28 h 71"/>
                  <a:gd name="T6" fmla="*/ 58 w 72"/>
                  <a:gd name="T7" fmla="*/ 26 h 71"/>
                  <a:gd name="T8" fmla="*/ 6 w 72"/>
                  <a:gd name="T9" fmla="*/ 1 h 71"/>
                  <a:gd name="T10" fmla="*/ 1 w 72"/>
                  <a:gd name="T11" fmla="*/ 2 h 71"/>
                  <a:gd name="T12" fmla="*/ 0 w 72"/>
                  <a:gd name="T13" fmla="*/ 6 h 71"/>
                  <a:gd name="T14" fmla="*/ 25 w 72"/>
                  <a:gd name="T15" fmla="*/ 58 h 71"/>
                  <a:gd name="T16" fmla="*/ 28 w 72"/>
                  <a:gd name="T17" fmla="*/ 60 h 71"/>
                  <a:gd name="T18" fmla="*/ 28 w 72"/>
                  <a:gd name="T19" fmla="*/ 61 h 71"/>
                  <a:gd name="T20" fmla="*/ 31 w 72"/>
                  <a:gd name="T21" fmla="*/ 59 h 71"/>
                  <a:gd name="T22" fmla="*/ 43 w 72"/>
                  <a:gd name="T23" fmla="*/ 48 h 71"/>
                  <a:gd name="T24" fmla="*/ 65 w 72"/>
                  <a:gd name="T25" fmla="*/ 70 h 71"/>
                  <a:gd name="T26" fmla="*/ 68 w 72"/>
                  <a:gd name="T27" fmla="*/ 71 h 71"/>
                  <a:gd name="T28" fmla="*/ 71 w 72"/>
                  <a:gd name="T29" fmla="*/ 70 h 71"/>
                  <a:gd name="T30" fmla="*/ 71 w 72"/>
                  <a:gd name="T31" fmla="*/ 64 h 71"/>
                  <a:gd name="T32" fmla="*/ 49 w 72"/>
                  <a:gd name="T33" fmla="*/ 4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1">
                    <a:moveTo>
                      <a:pt x="49" y="42"/>
                    </a:moveTo>
                    <a:cubicBezTo>
                      <a:pt x="59" y="32"/>
                      <a:pt x="59" y="32"/>
                      <a:pt x="59" y="32"/>
                    </a:cubicBezTo>
                    <a:cubicBezTo>
                      <a:pt x="60" y="31"/>
                      <a:pt x="60" y="30"/>
                      <a:pt x="60" y="28"/>
                    </a:cubicBezTo>
                    <a:cubicBezTo>
                      <a:pt x="60" y="27"/>
                      <a:pt x="59" y="26"/>
                      <a:pt x="58" y="2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9" y="61"/>
                      <a:pt x="31" y="60"/>
                      <a:pt x="31" y="59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6" y="70"/>
                      <a:pt x="67" y="71"/>
                      <a:pt x="68" y="71"/>
                    </a:cubicBezTo>
                    <a:cubicBezTo>
                      <a:pt x="69" y="71"/>
                      <a:pt x="70" y="70"/>
                      <a:pt x="71" y="70"/>
                    </a:cubicBezTo>
                    <a:cubicBezTo>
                      <a:pt x="72" y="68"/>
                      <a:pt x="72" y="66"/>
                      <a:pt x="71" y="64"/>
                    </a:cubicBezTo>
                    <a:cubicBezTo>
                      <a:pt x="49" y="42"/>
                      <a:pt x="49" y="42"/>
                      <a:pt x="4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20" name="Freeform 175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937000" y="4524375"/>
                <a:ext cx="73025" cy="69850"/>
              </a:xfrm>
              <a:custGeom>
                <a:avLst/>
                <a:gdLst>
                  <a:gd name="T0" fmla="*/ 7 w 23"/>
                  <a:gd name="T1" fmla="*/ 1 h 22"/>
                  <a:gd name="T2" fmla="*/ 2 w 23"/>
                  <a:gd name="T3" fmla="*/ 1 h 22"/>
                  <a:gd name="T4" fmla="*/ 2 w 23"/>
                  <a:gd name="T5" fmla="*/ 7 h 22"/>
                  <a:gd name="T6" fmla="*/ 16 w 23"/>
                  <a:gd name="T7" fmla="*/ 21 h 22"/>
                  <a:gd name="T8" fmla="*/ 18 w 23"/>
                  <a:gd name="T9" fmla="*/ 22 h 22"/>
                  <a:gd name="T10" fmla="*/ 21 w 23"/>
                  <a:gd name="T11" fmla="*/ 21 h 22"/>
                  <a:gd name="T12" fmla="*/ 21 w 23"/>
                  <a:gd name="T13" fmla="*/ 15 h 22"/>
                  <a:gd name="T14" fmla="*/ 7 w 23"/>
                  <a:gd name="T1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2">
                    <a:moveTo>
                      <a:pt x="7" y="1"/>
                    </a:move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19" y="22"/>
                      <a:pt x="20" y="22"/>
                      <a:pt x="21" y="21"/>
                    </a:cubicBezTo>
                    <a:cubicBezTo>
                      <a:pt x="23" y="19"/>
                      <a:pt x="23" y="17"/>
                      <a:pt x="21" y="15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21" name="Freeform 176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902075" y="4632325"/>
                <a:ext cx="76200" cy="26988"/>
              </a:xfrm>
              <a:custGeom>
                <a:avLst/>
                <a:gdLst>
                  <a:gd name="T0" fmla="*/ 24 w 24"/>
                  <a:gd name="T1" fmla="*/ 4 h 8"/>
                  <a:gd name="T2" fmla="*/ 20 w 24"/>
                  <a:gd name="T3" fmla="*/ 0 h 8"/>
                  <a:gd name="T4" fmla="*/ 4 w 24"/>
                  <a:gd name="T5" fmla="*/ 0 h 8"/>
                  <a:gd name="T6" fmla="*/ 0 w 24"/>
                  <a:gd name="T7" fmla="*/ 4 h 8"/>
                  <a:gd name="T8" fmla="*/ 4 w 24"/>
                  <a:gd name="T9" fmla="*/ 8 h 8"/>
                  <a:gd name="T10" fmla="*/ 20 w 24"/>
                  <a:gd name="T11" fmla="*/ 8 h 8"/>
                  <a:gd name="T12" fmla="*/ 24 w 24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4" y="4"/>
                    </a:moveTo>
                    <a:cubicBezTo>
                      <a:pt x="24" y="2"/>
                      <a:pt x="22" y="0"/>
                      <a:pt x="2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7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22" name="Freeform 177"/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041775" y="4492625"/>
                <a:ext cx="25400" cy="76200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3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2" y="24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23" name="Freeform 178"/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937000" y="4710113"/>
                <a:ext cx="73025" cy="69850"/>
              </a:xfrm>
              <a:custGeom>
                <a:avLst/>
                <a:gdLst>
                  <a:gd name="T0" fmla="*/ 16 w 23"/>
                  <a:gd name="T1" fmla="*/ 2 h 22"/>
                  <a:gd name="T2" fmla="*/ 2 w 23"/>
                  <a:gd name="T3" fmla="*/ 16 h 22"/>
                  <a:gd name="T4" fmla="*/ 2 w 23"/>
                  <a:gd name="T5" fmla="*/ 21 h 22"/>
                  <a:gd name="T6" fmla="*/ 4 w 23"/>
                  <a:gd name="T7" fmla="*/ 22 h 22"/>
                  <a:gd name="T8" fmla="*/ 7 w 23"/>
                  <a:gd name="T9" fmla="*/ 21 h 22"/>
                  <a:gd name="T10" fmla="*/ 21 w 23"/>
                  <a:gd name="T11" fmla="*/ 7 h 22"/>
                  <a:gd name="T12" fmla="*/ 21 w 23"/>
                  <a:gd name="T13" fmla="*/ 2 h 22"/>
                  <a:gd name="T14" fmla="*/ 16 w 23"/>
                  <a:gd name="T15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2">
                    <a:moveTo>
                      <a:pt x="16" y="2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0" y="17"/>
                      <a:pt x="0" y="20"/>
                      <a:pt x="2" y="21"/>
                    </a:cubicBezTo>
                    <a:cubicBezTo>
                      <a:pt x="2" y="22"/>
                      <a:pt x="3" y="22"/>
                      <a:pt x="4" y="22"/>
                    </a:cubicBezTo>
                    <a:cubicBezTo>
                      <a:pt x="5" y="22"/>
                      <a:pt x="7" y="22"/>
                      <a:pt x="7" y="21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3" y="6"/>
                      <a:pt x="23" y="3"/>
                      <a:pt x="21" y="2"/>
                    </a:cubicBezTo>
                    <a:cubicBezTo>
                      <a:pt x="20" y="0"/>
                      <a:pt x="17" y="0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24" name="Freeform 179"/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121150" y="4524375"/>
                <a:ext cx="73025" cy="69850"/>
              </a:xfrm>
              <a:custGeom>
                <a:avLst/>
                <a:gdLst>
                  <a:gd name="T0" fmla="*/ 5 w 23"/>
                  <a:gd name="T1" fmla="*/ 22 h 22"/>
                  <a:gd name="T2" fmla="*/ 8 w 23"/>
                  <a:gd name="T3" fmla="*/ 21 h 22"/>
                  <a:gd name="T4" fmla="*/ 21 w 23"/>
                  <a:gd name="T5" fmla="*/ 7 h 22"/>
                  <a:gd name="T6" fmla="*/ 21 w 23"/>
                  <a:gd name="T7" fmla="*/ 1 h 22"/>
                  <a:gd name="T8" fmla="*/ 16 w 23"/>
                  <a:gd name="T9" fmla="*/ 1 h 22"/>
                  <a:gd name="T10" fmla="*/ 2 w 23"/>
                  <a:gd name="T11" fmla="*/ 15 h 22"/>
                  <a:gd name="T12" fmla="*/ 2 w 23"/>
                  <a:gd name="T13" fmla="*/ 21 h 22"/>
                  <a:gd name="T14" fmla="*/ 5 w 23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2">
                    <a:moveTo>
                      <a:pt x="5" y="22"/>
                    </a:moveTo>
                    <a:cubicBezTo>
                      <a:pt x="6" y="22"/>
                      <a:pt x="7" y="22"/>
                      <a:pt x="8" y="21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3" y="6"/>
                      <a:pt x="23" y="3"/>
                      <a:pt x="21" y="1"/>
                    </a:cubicBezTo>
                    <a:cubicBezTo>
                      <a:pt x="20" y="0"/>
                      <a:pt x="17" y="0"/>
                      <a:pt x="16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17"/>
                      <a:pt x="0" y="19"/>
                      <a:pt x="2" y="21"/>
                    </a:cubicBezTo>
                    <a:cubicBezTo>
                      <a:pt x="3" y="22"/>
                      <a:pt x="4" y="22"/>
                      <a:pt x="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5565A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7" name="Group 126"/>
          <p:cNvGrpSpPr/>
          <p:nvPr/>
        </p:nvGrpSpPr>
        <p:grpSpPr>
          <a:xfrm>
            <a:off x="6280701" y="3695132"/>
            <a:ext cx="729699" cy="729699"/>
            <a:chOff x="3765822" y="3702653"/>
            <a:chExt cx="548640" cy="548640"/>
          </a:xfrm>
        </p:grpSpPr>
        <p:sp>
          <p:nvSpPr>
            <p:cNvPr id="128" name="Oval 127"/>
            <p:cNvSpPr>
              <a:spLocks noChangeAspect="1"/>
            </p:cNvSpPr>
            <p:nvPr/>
          </p:nvSpPr>
          <p:spPr bwMode="auto">
            <a:xfrm>
              <a:off x="3765822" y="3702653"/>
              <a:ext cx="548640" cy="54864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  <a:effectLst>
              <a:outerShdw blurRad="139700" dist="38100" dir="2700000" algn="ctr" rotWithShape="0">
                <a:srgbClr val="000000">
                  <a:alpha val="15000"/>
                </a:srgbClr>
              </a:outerShdw>
            </a:effectLst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6D72"/>
                </a:solidFill>
                <a:effectLst/>
                <a:uLnTx/>
                <a:uFillTx/>
                <a:latin typeface="Arial"/>
                <a:ea typeface="ＭＳ Ｐゴシック"/>
                <a:cs typeface="ＭＳ Ｐゴシック"/>
              </a:endParaRPr>
            </a:p>
          </p:txBody>
        </p:sp>
        <p:grpSp>
          <p:nvGrpSpPr>
            <p:cNvPr id="129" name="Group 128"/>
            <p:cNvGrpSpPr>
              <a:grpSpLocks noChangeAspect="1"/>
            </p:cNvGrpSpPr>
            <p:nvPr/>
          </p:nvGrpSpPr>
          <p:grpSpPr>
            <a:xfrm>
              <a:off x="3891395" y="3808273"/>
              <a:ext cx="297493" cy="320040"/>
              <a:chOff x="3891395" y="3808273"/>
              <a:chExt cx="297493" cy="320040"/>
            </a:xfrm>
          </p:grpSpPr>
          <p:grpSp>
            <p:nvGrpSpPr>
              <p:cNvPr id="130" name="Calendar"/>
              <p:cNvGrpSpPr>
                <a:grpSpLocks noChangeAspect="1"/>
              </p:cNvGrpSpPr>
              <p:nvPr>
                <p:custDataLst>
                  <p:tags r:id="rId2"/>
                </p:custDataLst>
              </p:nvPr>
            </p:nvGrpSpPr>
            <p:grpSpPr>
              <a:xfrm>
                <a:off x="3891395" y="3808273"/>
                <a:ext cx="297493" cy="320040"/>
                <a:chOff x="5862639" y="4394200"/>
                <a:chExt cx="754063" cy="811213"/>
              </a:xfrm>
              <a:solidFill>
                <a:schemeClr val="bg1"/>
              </a:solidFill>
            </p:grpSpPr>
            <p:sp>
              <p:nvSpPr>
                <p:cNvPr id="132" name="Freeform 810"/>
                <p:cNvSpPr>
                  <a:spLocks noEditPoint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5862639" y="4479925"/>
                  <a:ext cx="754063" cy="725488"/>
                </a:xfrm>
                <a:custGeom>
                  <a:avLst/>
                  <a:gdLst>
                    <a:gd name="T0" fmla="*/ 218 w 237"/>
                    <a:gd name="T1" fmla="*/ 220 h 228"/>
                    <a:gd name="T2" fmla="*/ 18 w 237"/>
                    <a:gd name="T3" fmla="*/ 220 h 228"/>
                    <a:gd name="T4" fmla="*/ 8 w 237"/>
                    <a:gd name="T5" fmla="*/ 210 h 228"/>
                    <a:gd name="T6" fmla="*/ 8 w 237"/>
                    <a:gd name="T7" fmla="*/ 55 h 228"/>
                    <a:gd name="T8" fmla="*/ 229 w 237"/>
                    <a:gd name="T9" fmla="*/ 55 h 228"/>
                    <a:gd name="T10" fmla="*/ 229 w 237"/>
                    <a:gd name="T11" fmla="*/ 210 h 228"/>
                    <a:gd name="T12" fmla="*/ 218 w 237"/>
                    <a:gd name="T13" fmla="*/ 220 h 228"/>
                    <a:gd name="T14" fmla="*/ 18 w 237"/>
                    <a:gd name="T15" fmla="*/ 9 h 228"/>
                    <a:gd name="T16" fmla="*/ 218 w 237"/>
                    <a:gd name="T17" fmla="*/ 9 h 228"/>
                    <a:gd name="T18" fmla="*/ 229 w 237"/>
                    <a:gd name="T19" fmla="*/ 19 h 228"/>
                    <a:gd name="T20" fmla="*/ 229 w 237"/>
                    <a:gd name="T21" fmla="*/ 46 h 228"/>
                    <a:gd name="T22" fmla="*/ 8 w 237"/>
                    <a:gd name="T23" fmla="*/ 46 h 228"/>
                    <a:gd name="T24" fmla="*/ 8 w 237"/>
                    <a:gd name="T25" fmla="*/ 19 h 228"/>
                    <a:gd name="T26" fmla="*/ 18 w 237"/>
                    <a:gd name="T27" fmla="*/ 9 h 228"/>
                    <a:gd name="T28" fmla="*/ 218 w 237"/>
                    <a:gd name="T29" fmla="*/ 0 h 228"/>
                    <a:gd name="T30" fmla="*/ 18 w 237"/>
                    <a:gd name="T31" fmla="*/ 0 h 228"/>
                    <a:gd name="T32" fmla="*/ 0 w 237"/>
                    <a:gd name="T33" fmla="*/ 19 h 228"/>
                    <a:gd name="T34" fmla="*/ 0 w 237"/>
                    <a:gd name="T35" fmla="*/ 210 h 228"/>
                    <a:gd name="T36" fmla="*/ 18 w 237"/>
                    <a:gd name="T37" fmla="*/ 228 h 228"/>
                    <a:gd name="T38" fmla="*/ 218 w 237"/>
                    <a:gd name="T39" fmla="*/ 228 h 228"/>
                    <a:gd name="T40" fmla="*/ 237 w 237"/>
                    <a:gd name="T41" fmla="*/ 210 h 228"/>
                    <a:gd name="T42" fmla="*/ 237 w 237"/>
                    <a:gd name="T43" fmla="*/ 19 h 228"/>
                    <a:gd name="T44" fmla="*/ 218 w 237"/>
                    <a:gd name="T45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37" h="228">
                      <a:moveTo>
                        <a:pt x="218" y="220"/>
                      </a:moveTo>
                      <a:cubicBezTo>
                        <a:pt x="18" y="220"/>
                        <a:pt x="18" y="220"/>
                        <a:pt x="18" y="220"/>
                      </a:cubicBezTo>
                      <a:cubicBezTo>
                        <a:pt x="13" y="220"/>
                        <a:pt x="8" y="215"/>
                        <a:pt x="8" y="210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229" y="55"/>
                        <a:pt x="229" y="55"/>
                        <a:pt x="229" y="55"/>
                      </a:cubicBezTo>
                      <a:cubicBezTo>
                        <a:pt x="229" y="210"/>
                        <a:pt x="229" y="210"/>
                        <a:pt x="229" y="210"/>
                      </a:cubicBezTo>
                      <a:cubicBezTo>
                        <a:pt x="229" y="215"/>
                        <a:pt x="224" y="220"/>
                        <a:pt x="218" y="220"/>
                      </a:cubicBezTo>
                      <a:close/>
                      <a:moveTo>
                        <a:pt x="18" y="9"/>
                      </a:moveTo>
                      <a:cubicBezTo>
                        <a:pt x="218" y="9"/>
                        <a:pt x="218" y="9"/>
                        <a:pt x="218" y="9"/>
                      </a:cubicBezTo>
                      <a:cubicBezTo>
                        <a:pt x="224" y="9"/>
                        <a:pt x="229" y="13"/>
                        <a:pt x="229" y="19"/>
                      </a:cubicBezTo>
                      <a:cubicBezTo>
                        <a:pt x="229" y="46"/>
                        <a:pt x="229" y="46"/>
                        <a:pt x="229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3"/>
                        <a:pt x="13" y="9"/>
                        <a:pt x="18" y="9"/>
                      </a:cubicBezTo>
                      <a:close/>
                      <a:moveTo>
                        <a:pt x="218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10"/>
                        <a:pt x="0" y="210"/>
                        <a:pt x="0" y="210"/>
                      </a:cubicBezTo>
                      <a:cubicBezTo>
                        <a:pt x="0" y="220"/>
                        <a:pt x="8" y="228"/>
                        <a:pt x="18" y="228"/>
                      </a:cubicBezTo>
                      <a:cubicBezTo>
                        <a:pt x="218" y="228"/>
                        <a:pt x="218" y="228"/>
                        <a:pt x="218" y="228"/>
                      </a:cubicBezTo>
                      <a:cubicBezTo>
                        <a:pt x="229" y="228"/>
                        <a:pt x="237" y="220"/>
                        <a:pt x="237" y="210"/>
                      </a:cubicBezTo>
                      <a:cubicBezTo>
                        <a:pt x="237" y="19"/>
                        <a:pt x="237" y="19"/>
                        <a:pt x="237" y="19"/>
                      </a:cubicBezTo>
                      <a:cubicBezTo>
                        <a:pt x="237" y="9"/>
                        <a:pt x="229" y="0"/>
                        <a:pt x="2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Freeform 811"/>
                <p:cNvSpPr>
                  <a:spLocks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5995989" y="4394200"/>
                  <a:ext cx="28575" cy="149225"/>
                </a:xfrm>
                <a:custGeom>
                  <a:avLst/>
                  <a:gdLst>
                    <a:gd name="T0" fmla="*/ 18 w 18"/>
                    <a:gd name="T1" fmla="*/ 94 h 94"/>
                    <a:gd name="T2" fmla="*/ 0 w 18"/>
                    <a:gd name="T3" fmla="*/ 94 h 94"/>
                    <a:gd name="T4" fmla="*/ 0 w 18"/>
                    <a:gd name="T5" fmla="*/ 0 h 94"/>
                    <a:gd name="T6" fmla="*/ 18 w 18"/>
                    <a:gd name="T7" fmla="*/ 0 h 94"/>
                    <a:gd name="T8" fmla="*/ 18 w 18"/>
                    <a:gd name="T9" fmla="*/ 94 h 94"/>
                    <a:gd name="T10" fmla="*/ 18 w 18"/>
                    <a:gd name="T11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94">
                      <a:moveTo>
                        <a:pt x="18" y="94"/>
                      </a:moveTo>
                      <a:lnTo>
                        <a:pt x="0" y="94"/>
                      </a:lnTo>
                      <a:lnTo>
                        <a:pt x="0" y="0"/>
                      </a:lnTo>
                      <a:lnTo>
                        <a:pt x="18" y="0"/>
                      </a:lnTo>
                      <a:lnTo>
                        <a:pt x="18" y="94"/>
                      </a:lnTo>
                      <a:lnTo>
                        <a:pt x="18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 812"/>
                <p:cNvSpPr>
                  <a:spLocks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6451602" y="4394200"/>
                  <a:ext cx="25400" cy="149225"/>
                </a:xfrm>
                <a:custGeom>
                  <a:avLst/>
                  <a:gdLst>
                    <a:gd name="T0" fmla="*/ 16 w 16"/>
                    <a:gd name="T1" fmla="*/ 94 h 94"/>
                    <a:gd name="T2" fmla="*/ 0 w 16"/>
                    <a:gd name="T3" fmla="*/ 94 h 94"/>
                    <a:gd name="T4" fmla="*/ 0 w 16"/>
                    <a:gd name="T5" fmla="*/ 0 h 94"/>
                    <a:gd name="T6" fmla="*/ 16 w 16"/>
                    <a:gd name="T7" fmla="*/ 0 h 94"/>
                    <a:gd name="T8" fmla="*/ 16 w 16"/>
                    <a:gd name="T9" fmla="*/ 94 h 94"/>
                    <a:gd name="T10" fmla="*/ 16 w 16"/>
                    <a:gd name="T11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94">
                      <a:moveTo>
                        <a:pt x="16" y="94"/>
                      </a:moveTo>
                      <a:lnTo>
                        <a:pt x="0" y="94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94"/>
                      </a:lnTo>
                      <a:lnTo>
                        <a:pt x="16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5565A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31" name="TextBox 130"/>
              <p:cNvSpPr txBox="1"/>
              <p:nvPr/>
            </p:nvSpPr>
            <p:spPr>
              <a:xfrm>
                <a:off x="3933355" y="3904367"/>
                <a:ext cx="213571" cy="215210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4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3</a:t>
                </a:r>
              </a:p>
            </p:txBody>
          </p:sp>
        </p:grpSp>
      </p:grpSp>
      <p:grpSp>
        <p:nvGrpSpPr>
          <p:cNvPr id="135" name="Group 134"/>
          <p:cNvGrpSpPr/>
          <p:nvPr/>
        </p:nvGrpSpPr>
        <p:grpSpPr>
          <a:xfrm>
            <a:off x="9371006" y="3183913"/>
            <a:ext cx="491333" cy="385419"/>
            <a:chOff x="8054518" y="3542113"/>
            <a:chExt cx="603274" cy="473230"/>
          </a:xfrm>
        </p:grpSpPr>
        <p:sp>
          <p:nvSpPr>
            <p:cNvPr id="136" name="Freeform 39"/>
            <p:cNvSpPr>
              <a:spLocks noEditPoints="1"/>
            </p:cNvSpPr>
            <p:nvPr/>
          </p:nvSpPr>
          <p:spPr bwMode="auto">
            <a:xfrm>
              <a:off x="8054518" y="3542113"/>
              <a:ext cx="603274" cy="473230"/>
            </a:xfrm>
            <a:custGeom>
              <a:avLst/>
              <a:gdLst>
                <a:gd name="T0" fmla="*/ 487 w 487"/>
                <a:gd name="T1" fmla="*/ 309 h 382"/>
                <a:gd name="T2" fmla="*/ 487 w 487"/>
                <a:gd name="T3" fmla="*/ 0 h 382"/>
                <a:gd name="T4" fmla="*/ 0 w 487"/>
                <a:gd name="T5" fmla="*/ 0 h 382"/>
                <a:gd name="T6" fmla="*/ 0 w 487"/>
                <a:gd name="T7" fmla="*/ 309 h 382"/>
                <a:gd name="T8" fmla="*/ 138 w 487"/>
                <a:gd name="T9" fmla="*/ 309 h 382"/>
                <a:gd name="T10" fmla="*/ 138 w 487"/>
                <a:gd name="T11" fmla="*/ 341 h 382"/>
                <a:gd name="T12" fmla="*/ 73 w 487"/>
                <a:gd name="T13" fmla="*/ 341 h 382"/>
                <a:gd name="T14" fmla="*/ 73 w 487"/>
                <a:gd name="T15" fmla="*/ 382 h 382"/>
                <a:gd name="T16" fmla="*/ 414 w 487"/>
                <a:gd name="T17" fmla="*/ 382 h 382"/>
                <a:gd name="T18" fmla="*/ 414 w 487"/>
                <a:gd name="T19" fmla="*/ 341 h 382"/>
                <a:gd name="T20" fmla="*/ 349 w 487"/>
                <a:gd name="T21" fmla="*/ 341 h 382"/>
                <a:gd name="T22" fmla="*/ 349 w 487"/>
                <a:gd name="T23" fmla="*/ 309 h 382"/>
                <a:gd name="T24" fmla="*/ 487 w 487"/>
                <a:gd name="T25" fmla="*/ 309 h 382"/>
                <a:gd name="T26" fmla="*/ 398 w 487"/>
                <a:gd name="T27" fmla="*/ 366 h 382"/>
                <a:gd name="T28" fmla="*/ 89 w 487"/>
                <a:gd name="T29" fmla="*/ 366 h 382"/>
                <a:gd name="T30" fmla="*/ 89 w 487"/>
                <a:gd name="T31" fmla="*/ 358 h 382"/>
                <a:gd name="T32" fmla="*/ 398 w 487"/>
                <a:gd name="T33" fmla="*/ 358 h 382"/>
                <a:gd name="T34" fmla="*/ 398 w 487"/>
                <a:gd name="T35" fmla="*/ 366 h 382"/>
                <a:gd name="T36" fmla="*/ 333 w 487"/>
                <a:gd name="T37" fmla="*/ 317 h 382"/>
                <a:gd name="T38" fmla="*/ 333 w 487"/>
                <a:gd name="T39" fmla="*/ 333 h 382"/>
                <a:gd name="T40" fmla="*/ 154 w 487"/>
                <a:gd name="T41" fmla="*/ 333 h 382"/>
                <a:gd name="T42" fmla="*/ 154 w 487"/>
                <a:gd name="T43" fmla="*/ 317 h 382"/>
                <a:gd name="T44" fmla="*/ 333 w 487"/>
                <a:gd name="T45" fmla="*/ 317 h 382"/>
                <a:gd name="T46" fmla="*/ 16 w 487"/>
                <a:gd name="T47" fmla="*/ 16 h 382"/>
                <a:gd name="T48" fmla="*/ 471 w 487"/>
                <a:gd name="T49" fmla="*/ 16 h 382"/>
                <a:gd name="T50" fmla="*/ 471 w 487"/>
                <a:gd name="T51" fmla="*/ 293 h 382"/>
                <a:gd name="T52" fmla="*/ 16 w 487"/>
                <a:gd name="T53" fmla="*/ 293 h 382"/>
                <a:gd name="T54" fmla="*/ 16 w 487"/>
                <a:gd name="T55" fmla="*/ 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7" h="382">
                  <a:moveTo>
                    <a:pt x="487" y="309"/>
                  </a:moveTo>
                  <a:lnTo>
                    <a:pt x="487" y="0"/>
                  </a:lnTo>
                  <a:lnTo>
                    <a:pt x="0" y="0"/>
                  </a:lnTo>
                  <a:lnTo>
                    <a:pt x="0" y="309"/>
                  </a:lnTo>
                  <a:lnTo>
                    <a:pt x="138" y="309"/>
                  </a:lnTo>
                  <a:lnTo>
                    <a:pt x="138" y="341"/>
                  </a:lnTo>
                  <a:lnTo>
                    <a:pt x="73" y="341"/>
                  </a:lnTo>
                  <a:lnTo>
                    <a:pt x="73" y="382"/>
                  </a:lnTo>
                  <a:lnTo>
                    <a:pt x="414" y="382"/>
                  </a:lnTo>
                  <a:lnTo>
                    <a:pt x="414" y="341"/>
                  </a:lnTo>
                  <a:lnTo>
                    <a:pt x="349" y="341"/>
                  </a:lnTo>
                  <a:lnTo>
                    <a:pt x="349" y="309"/>
                  </a:lnTo>
                  <a:lnTo>
                    <a:pt x="487" y="309"/>
                  </a:lnTo>
                  <a:close/>
                  <a:moveTo>
                    <a:pt x="398" y="366"/>
                  </a:moveTo>
                  <a:lnTo>
                    <a:pt x="89" y="366"/>
                  </a:lnTo>
                  <a:lnTo>
                    <a:pt x="89" y="358"/>
                  </a:lnTo>
                  <a:lnTo>
                    <a:pt x="398" y="358"/>
                  </a:lnTo>
                  <a:lnTo>
                    <a:pt x="398" y="366"/>
                  </a:lnTo>
                  <a:close/>
                  <a:moveTo>
                    <a:pt x="333" y="317"/>
                  </a:moveTo>
                  <a:lnTo>
                    <a:pt x="333" y="333"/>
                  </a:lnTo>
                  <a:lnTo>
                    <a:pt x="154" y="333"/>
                  </a:lnTo>
                  <a:lnTo>
                    <a:pt x="154" y="317"/>
                  </a:lnTo>
                  <a:lnTo>
                    <a:pt x="333" y="317"/>
                  </a:lnTo>
                  <a:close/>
                  <a:moveTo>
                    <a:pt x="16" y="16"/>
                  </a:moveTo>
                  <a:lnTo>
                    <a:pt x="471" y="16"/>
                  </a:lnTo>
                  <a:lnTo>
                    <a:pt x="471" y="293"/>
                  </a:lnTo>
                  <a:lnTo>
                    <a:pt x="16" y="293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9648" tIns="44824" rIns="89648" bIns="4482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137" name="Group 136"/>
            <p:cNvGrpSpPr/>
            <p:nvPr/>
          </p:nvGrpSpPr>
          <p:grpSpPr>
            <a:xfrm>
              <a:off x="8245181" y="3625105"/>
              <a:ext cx="221948" cy="221948"/>
              <a:chOff x="838061" y="3089426"/>
              <a:chExt cx="221948" cy="221948"/>
            </a:xfrm>
          </p:grpSpPr>
          <p:sp>
            <p:nvSpPr>
              <p:cNvPr id="138" name="Oval 137"/>
              <p:cNvSpPr/>
              <p:nvPr/>
            </p:nvSpPr>
            <p:spPr>
              <a:xfrm>
                <a:off x="838061" y="3089426"/>
                <a:ext cx="221948" cy="22194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39" name="Isosceles Triangle 138"/>
              <p:cNvSpPr/>
              <p:nvPr/>
            </p:nvSpPr>
            <p:spPr>
              <a:xfrm rot="5400000" flipH="1">
                <a:off x="887771" y="3163810"/>
                <a:ext cx="144785" cy="6682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40" name="Group 139"/>
          <p:cNvGrpSpPr/>
          <p:nvPr/>
        </p:nvGrpSpPr>
        <p:grpSpPr>
          <a:xfrm>
            <a:off x="5009419" y="4273271"/>
            <a:ext cx="312060" cy="445050"/>
            <a:chOff x="3822700" y="1501775"/>
            <a:chExt cx="365125" cy="520701"/>
          </a:xfrm>
          <a:solidFill>
            <a:schemeClr val="bg1"/>
          </a:solidFill>
        </p:grpSpPr>
        <p:sp>
          <p:nvSpPr>
            <p:cNvPr id="141" name="Freeform 19"/>
            <p:cNvSpPr>
              <a:spLocks noEditPoints="1"/>
            </p:cNvSpPr>
            <p:nvPr/>
          </p:nvSpPr>
          <p:spPr bwMode="auto">
            <a:xfrm>
              <a:off x="3822700" y="1531938"/>
              <a:ext cx="365125" cy="490538"/>
            </a:xfrm>
            <a:custGeom>
              <a:avLst/>
              <a:gdLst>
                <a:gd name="T0" fmla="*/ 357 w 584"/>
                <a:gd name="T1" fmla="*/ 279 h 783"/>
                <a:gd name="T2" fmla="*/ 438 w 584"/>
                <a:gd name="T3" fmla="*/ 147 h 783"/>
                <a:gd name="T4" fmla="*/ 291 w 584"/>
                <a:gd name="T5" fmla="*/ 0 h 783"/>
                <a:gd name="T6" fmla="*/ 143 w 584"/>
                <a:gd name="T7" fmla="*/ 147 h 783"/>
                <a:gd name="T8" fmla="*/ 226 w 584"/>
                <a:gd name="T9" fmla="*/ 279 h 783"/>
                <a:gd name="T10" fmla="*/ 0 w 584"/>
                <a:gd name="T11" fmla="*/ 577 h 783"/>
                <a:gd name="T12" fmla="*/ 0 w 584"/>
                <a:gd name="T13" fmla="*/ 783 h 783"/>
                <a:gd name="T14" fmla="*/ 24 w 584"/>
                <a:gd name="T15" fmla="*/ 783 h 783"/>
                <a:gd name="T16" fmla="*/ 24 w 584"/>
                <a:gd name="T17" fmla="*/ 577 h 783"/>
                <a:gd name="T18" fmla="*/ 290 w 584"/>
                <a:gd name="T19" fmla="*/ 297 h 783"/>
                <a:gd name="T20" fmla="*/ 556 w 584"/>
                <a:gd name="T21" fmla="*/ 564 h 783"/>
                <a:gd name="T22" fmla="*/ 556 w 584"/>
                <a:gd name="T23" fmla="*/ 783 h 783"/>
                <a:gd name="T24" fmla="*/ 584 w 584"/>
                <a:gd name="T25" fmla="*/ 783 h 783"/>
                <a:gd name="T26" fmla="*/ 584 w 584"/>
                <a:gd name="T27" fmla="*/ 564 h 783"/>
                <a:gd name="T28" fmla="*/ 357 w 584"/>
                <a:gd name="T29" fmla="*/ 279 h 783"/>
                <a:gd name="T30" fmla="*/ 169 w 584"/>
                <a:gd name="T31" fmla="*/ 147 h 783"/>
                <a:gd name="T32" fmla="*/ 291 w 584"/>
                <a:gd name="T33" fmla="*/ 26 h 783"/>
                <a:gd name="T34" fmla="*/ 412 w 584"/>
                <a:gd name="T35" fmla="*/ 147 h 783"/>
                <a:gd name="T36" fmla="*/ 291 w 584"/>
                <a:gd name="T37" fmla="*/ 269 h 783"/>
                <a:gd name="T38" fmla="*/ 169 w 584"/>
                <a:gd name="T39" fmla="*/ 147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4" h="783">
                  <a:moveTo>
                    <a:pt x="357" y="279"/>
                  </a:moveTo>
                  <a:cubicBezTo>
                    <a:pt x="405" y="255"/>
                    <a:pt x="438" y="205"/>
                    <a:pt x="438" y="147"/>
                  </a:cubicBezTo>
                  <a:cubicBezTo>
                    <a:pt x="438" y="66"/>
                    <a:pt x="372" y="0"/>
                    <a:pt x="291" y="0"/>
                  </a:cubicBezTo>
                  <a:cubicBezTo>
                    <a:pt x="210" y="0"/>
                    <a:pt x="143" y="66"/>
                    <a:pt x="143" y="147"/>
                  </a:cubicBezTo>
                  <a:cubicBezTo>
                    <a:pt x="143" y="205"/>
                    <a:pt x="178" y="255"/>
                    <a:pt x="226" y="279"/>
                  </a:cubicBezTo>
                  <a:cubicBezTo>
                    <a:pt x="98" y="311"/>
                    <a:pt x="0" y="435"/>
                    <a:pt x="0" y="577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24" y="783"/>
                    <a:pt x="24" y="783"/>
                    <a:pt x="24" y="783"/>
                  </a:cubicBezTo>
                  <a:cubicBezTo>
                    <a:pt x="24" y="577"/>
                    <a:pt x="24" y="577"/>
                    <a:pt x="24" y="577"/>
                  </a:cubicBezTo>
                  <a:cubicBezTo>
                    <a:pt x="24" y="426"/>
                    <a:pt x="145" y="297"/>
                    <a:pt x="290" y="297"/>
                  </a:cubicBezTo>
                  <a:cubicBezTo>
                    <a:pt x="437" y="297"/>
                    <a:pt x="556" y="417"/>
                    <a:pt x="556" y="564"/>
                  </a:cubicBezTo>
                  <a:cubicBezTo>
                    <a:pt x="556" y="783"/>
                    <a:pt x="556" y="783"/>
                    <a:pt x="556" y="783"/>
                  </a:cubicBezTo>
                  <a:cubicBezTo>
                    <a:pt x="584" y="783"/>
                    <a:pt x="584" y="783"/>
                    <a:pt x="584" y="783"/>
                  </a:cubicBezTo>
                  <a:cubicBezTo>
                    <a:pt x="584" y="564"/>
                    <a:pt x="584" y="564"/>
                    <a:pt x="584" y="564"/>
                  </a:cubicBezTo>
                  <a:cubicBezTo>
                    <a:pt x="584" y="425"/>
                    <a:pt x="487" y="309"/>
                    <a:pt x="357" y="279"/>
                  </a:cubicBezTo>
                  <a:close/>
                  <a:moveTo>
                    <a:pt x="169" y="147"/>
                  </a:moveTo>
                  <a:cubicBezTo>
                    <a:pt x="169" y="80"/>
                    <a:pt x="224" y="26"/>
                    <a:pt x="291" y="26"/>
                  </a:cubicBezTo>
                  <a:cubicBezTo>
                    <a:pt x="358" y="26"/>
                    <a:pt x="412" y="80"/>
                    <a:pt x="412" y="147"/>
                  </a:cubicBezTo>
                  <a:cubicBezTo>
                    <a:pt x="412" y="214"/>
                    <a:pt x="358" y="269"/>
                    <a:pt x="291" y="269"/>
                  </a:cubicBezTo>
                  <a:cubicBezTo>
                    <a:pt x="224" y="269"/>
                    <a:pt x="169" y="214"/>
                    <a:pt x="169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2" name="Freeform 20"/>
            <p:cNvSpPr>
              <a:spLocks noEditPoints="1"/>
            </p:cNvSpPr>
            <p:nvPr/>
          </p:nvSpPr>
          <p:spPr bwMode="auto">
            <a:xfrm>
              <a:off x="3854450" y="1501775"/>
              <a:ext cx="269875" cy="385763"/>
            </a:xfrm>
            <a:custGeom>
              <a:avLst/>
              <a:gdLst>
                <a:gd name="T0" fmla="*/ 425 w 430"/>
                <a:gd name="T1" fmla="*/ 555 h 615"/>
                <a:gd name="T2" fmla="*/ 357 w 430"/>
                <a:gd name="T3" fmla="*/ 555 h 615"/>
                <a:gd name="T4" fmla="*/ 357 w 430"/>
                <a:gd name="T5" fmla="*/ 615 h 615"/>
                <a:gd name="T6" fmla="*/ 333 w 430"/>
                <a:gd name="T7" fmla="*/ 615 h 615"/>
                <a:gd name="T8" fmla="*/ 333 w 430"/>
                <a:gd name="T9" fmla="*/ 555 h 615"/>
                <a:gd name="T10" fmla="*/ 265 w 430"/>
                <a:gd name="T11" fmla="*/ 555 h 615"/>
                <a:gd name="T12" fmla="*/ 265 w 430"/>
                <a:gd name="T13" fmla="*/ 527 h 615"/>
                <a:gd name="T14" fmla="*/ 333 w 430"/>
                <a:gd name="T15" fmla="*/ 527 h 615"/>
                <a:gd name="T16" fmla="*/ 333 w 430"/>
                <a:gd name="T17" fmla="*/ 467 h 615"/>
                <a:gd name="T18" fmla="*/ 357 w 430"/>
                <a:gd name="T19" fmla="*/ 467 h 615"/>
                <a:gd name="T20" fmla="*/ 357 w 430"/>
                <a:gd name="T21" fmla="*/ 527 h 615"/>
                <a:gd name="T22" fmla="*/ 425 w 430"/>
                <a:gd name="T23" fmla="*/ 527 h 615"/>
                <a:gd name="T24" fmla="*/ 425 w 430"/>
                <a:gd name="T25" fmla="*/ 555 h 615"/>
                <a:gd name="T26" fmla="*/ 420 w 430"/>
                <a:gd name="T27" fmla="*/ 137 h 615"/>
                <a:gd name="T28" fmla="*/ 403 w 430"/>
                <a:gd name="T29" fmla="*/ 130 h 615"/>
                <a:gd name="T30" fmla="*/ 245 w 430"/>
                <a:gd name="T31" fmla="*/ 26 h 615"/>
                <a:gd name="T32" fmla="*/ 73 w 430"/>
                <a:gd name="T33" fmla="*/ 198 h 615"/>
                <a:gd name="T34" fmla="*/ 73 w 430"/>
                <a:gd name="T35" fmla="*/ 198 h 615"/>
                <a:gd name="T36" fmla="*/ 73 w 430"/>
                <a:gd name="T37" fmla="*/ 227 h 615"/>
                <a:gd name="T38" fmla="*/ 69 w 430"/>
                <a:gd name="T39" fmla="*/ 237 h 615"/>
                <a:gd name="T40" fmla="*/ 59 w 430"/>
                <a:gd name="T41" fmla="*/ 240 h 615"/>
                <a:gd name="T42" fmla="*/ 0 w 430"/>
                <a:gd name="T43" fmla="*/ 181 h 615"/>
                <a:gd name="T44" fmla="*/ 59 w 430"/>
                <a:gd name="T45" fmla="*/ 121 h 615"/>
                <a:gd name="T46" fmla="*/ 62 w 430"/>
                <a:gd name="T47" fmla="*/ 121 h 615"/>
                <a:gd name="T48" fmla="*/ 245 w 430"/>
                <a:gd name="T49" fmla="*/ 0 h 615"/>
                <a:gd name="T50" fmla="*/ 427 w 430"/>
                <a:gd name="T51" fmla="*/ 120 h 615"/>
                <a:gd name="T52" fmla="*/ 420 w 430"/>
                <a:gd name="T53" fmla="*/ 137 h 615"/>
                <a:gd name="T54" fmla="*/ 45 w 430"/>
                <a:gd name="T55" fmla="*/ 150 h 615"/>
                <a:gd name="T56" fmla="*/ 24 w 430"/>
                <a:gd name="T57" fmla="*/ 181 h 615"/>
                <a:gd name="T58" fmla="*/ 45 w 430"/>
                <a:gd name="T59" fmla="*/ 212 h 615"/>
                <a:gd name="T60" fmla="*/ 45 w 430"/>
                <a:gd name="T61" fmla="*/ 15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0" h="615">
                  <a:moveTo>
                    <a:pt x="425" y="555"/>
                  </a:moveTo>
                  <a:cubicBezTo>
                    <a:pt x="357" y="555"/>
                    <a:pt x="357" y="555"/>
                    <a:pt x="357" y="555"/>
                  </a:cubicBezTo>
                  <a:cubicBezTo>
                    <a:pt x="357" y="615"/>
                    <a:pt x="357" y="615"/>
                    <a:pt x="357" y="615"/>
                  </a:cubicBezTo>
                  <a:cubicBezTo>
                    <a:pt x="333" y="615"/>
                    <a:pt x="333" y="615"/>
                    <a:pt x="333" y="615"/>
                  </a:cubicBezTo>
                  <a:cubicBezTo>
                    <a:pt x="333" y="555"/>
                    <a:pt x="333" y="555"/>
                    <a:pt x="333" y="555"/>
                  </a:cubicBezTo>
                  <a:cubicBezTo>
                    <a:pt x="265" y="555"/>
                    <a:pt x="265" y="555"/>
                    <a:pt x="265" y="555"/>
                  </a:cubicBezTo>
                  <a:cubicBezTo>
                    <a:pt x="265" y="527"/>
                    <a:pt x="265" y="527"/>
                    <a:pt x="265" y="527"/>
                  </a:cubicBezTo>
                  <a:cubicBezTo>
                    <a:pt x="333" y="527"/>
                    <a:pt x="333" y="527"/>
                    <a:pt x="333" y="527"/>
                  </a:cubicBezTo>
                  <a:cubicBezTo>
                    <a:pt x="333" y="467"/>
                    <a:pt x="333" y="467"/>
                    <a:pt x="333" y="467"/>
                  </a:cubicBezTo>
                  <a:cubicBezTo>
                    <a:pt x="357" y="467"/>
                    <a:pt x="357" y="467"/>
                    <a:pt x="357" y="467"/>
                  </a:cubicBezTo>
                  <a:cubicBezTo>
                    <a:pt x="357" y="527"/>
                    <a:pt x="357" y="527"/>
                    <a:pt x="357" y="527"/>
                  </a:cubicBezTo>
                  <a:cubicBezTo>
                    <a:pt x="425" y="527"/>
                    <a:pt x="425" y="527"/>
                    <a:pt x="425" y="527"/>
                  </a:cubicBezTo>
                  <a:lnTo>
                    <a:pt x="425" y="555"/>
                  </a:lnTo>
                  <a:close/>
                  <a:moveTo>
                    <a:pt x="420" y="137"/>
                  </a:moveTo>
                  <a:cubicBezTo>
                    <a:pt x="414" y="139"/>
                    <a:pt x="406" y="136"/>
                    <a:pt x="403" y="130"/>
                  </a:cubicBezTo>
                  <a:cubicBezTo>
                    <a:pt x="376" y="67"/>
                    <a:pt x="314" y="26"/>
                    <a:pt x="245" y="26"/>
                  </a:cubicBezTo>
                  <a:cubicBezTo>
                    <a:pt x="150" y="26"/>
                    <a:pt x="73" y="103"/>
                    <a:pt x="73" y="198"/>
                  </a:cubicBezTo>
                  <a:cubicBezTo>
                    <a:pt x="73" y="198"/>
                    <a:pt x="73" y="198"/>
                    <a:pt x="73" y="198"/>
                  </a:cubicBezTo>
                  <a:cubicBezTo>
                    <a:pt x="73" y="227"/>
                    <a:pt x="73" y="227"/>
                    <a:pt x="73" y="227"/>
                  </a:cubicBezTo>
                  <a:cubicBezTo>
                    <a:pt x="73" y="231"/>
                    <a:pt x="71" y="234"/>
                    <a:pt x="69" y="237"/>
                  </a:cubicBezTo>
                  <a:cubicBezTo>
                    <a:pt x="66" y="239"/>
                    <a:pt x="63" y="240"/>
                    <a:pt x="59" y="240"/>
                  </a:cubicBezTo>
                  <a:cubicBezTo>
                    <a:pt x="26" y="240"/>
                    <a:pt x="0" y="214"/>
                    <a:pt x="0" y="181"/>
                  </a:cubicBezTo>
                  <a:cubicBezTo>
                    <a:pt x="0" y="148"/>
                    <a:pt x="26" y="121"/>
                    <a:pt x="59" y="121"/>
                  </a:cubicBezTo>
                  <a:cubicBezTo>
                    <a:pt x="60" y="121"/>
                    <a:pt x="61" y="121"/>
                    <a:pt x="62" y="121"/>
                  </a:cubicBezTo>
                  <a:cubicBezTo>
                    <a:pt x="92" y="50"/>
                    <a:pt x="163" y="0"/>
                    <a:pt x="245" y="0"/>
                  </a:cubicBezTo>
                  <a:cubicBezTo>
                    <a:pt x="324" y="0"/>
                    <a:pt x="395" y="47"/>
                    <a:pt x="427" y="120"/>
                  </a:cubicBezTo>
                  <a:cubicBezTo>
                    <a:pt x="430" y="126"/>
                    <a:pt x="427" y="134"/>
                    <a:pt x="420" y="137"/>
                  </a:cubicBezTo>
                  <a:close/>
                  <a:moveTo>
                    <a:pt x="45" y="150"/>
                  </a:moveTo>
                  <a:cubicBezTo>
                    <a:pt x="33" y="155"/>
                    <a:pt x="24" y="167"/>
                    <a:pt x="24" y="181"/>
                  </a:cubicBezTo>
                  <a:cubicBezTo>
                    <a:pt x="24" y="195"/>
                    <a:pt x="33" y="207"/>
                    <a:pt x="45" y="212"/>
                  </a:cubicBezTo>
                  <a:lnTo>
                    <a:pt x="45" y="1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565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53" name="Group 93"/>
          <p:cNvGrpSpPr>
            <a:grpSpLocks noChangeAspect="1"/>
          </p:cNvGrpSpPr>
          <p:nvPr/>
        </p:nvGrpSpPr>
        <p:grpSpPr bwMode="gray">
          <a:xfrm>
            <a:off x="7995186" y="3304858"/>
            <a:ext cx="284126" cy="365444"/>
            <a:chOff x="3383" y="2416"/>
            <a:chExt cx="290" cy="373"/>
          </a:xfrm>
          <a:solidFill>
            <a:schemeClr val="bg1"/>
          </a:solidFill>
        </p:grpSpPr>
        <p:sp>
          <p:nvSpPr>
            <p:cNvPr id="154" name="Freeform 94"/>
            <p:cNvSpPr>
              <a:spLocks noEditPoints="1"/>
            </p:cNvSpPr>
            <p:nvPr/>
          </p:nvSpPr>
          <p:spPr bwMode="gray">
            <a:xfrm>
              <a:off x="3383" y="2416"/>
              <a:ext cx="290" cy="373"/>
            </a:xfrm>
            <a:custGeom>
              <a:avLst/>
              <a:gdLst>
                <a:gd name="T0" fmla="*/ 290 w 290"/>
                <a:gd name="T1" fmla="*/ 373 h 373"/>
                <a:gd name="T2" fmla="*/ 0 w 290"/>
                <a:gd name="T3" fmla="*/ 373 h 373"/>
                <a:gd name="T4" fmla="*/ 0 w 290"/>
                <a:gd name="T5" fmla="*/ 0 h 373"/>
                <a:gd name="T6" fmla="*/ 290 w 290"/>
                <a:gd name="T7" fmla="*/ 0 h 373"/>
                <a:gd name="T8" fmla="*/ 290 w 290"/>
                <a:gd name="T9" fmla="*/ 373 h 373"/>
                <a:gd name="T10" fmla="*/ 13 w 290"/>
                <a:gd name="T11" fmla="*/ 360 h 373"/>
                <a:gd name="T12" fmla="*/ 277 w 290"/>
                <a:gd name="T13" fmla="*/ 360 h 373"/>
                <a:gd name="T14" fmla="*/ 277 w 290"/>
                <a:gd name="T15" fmla="*/ 13 h 373"/>
                <a:gd name="T16" fmla="*/ 13 w 290"/>
                <a:gd name="T17" fmla="*/ 13 h 373"/>
                <a:gd name="T18" fmla="*/ 13 w 290"/>
                <a:gd name="T19" fmla="*/ 360 h 373"/>
                <a:gd name="T20" fmla="*/ 13 w 290"/>
                <a:gd name="T21" fmla="*/ 36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0" h="373">
                  <a:moveTo>
                    <a:pt x="290" y="373"/>
                  </a:moveTo>
                  <a:lnTo>
                    <a:pt x="0" y="373"/>
                  </a:lnTo>
                  <a:lnTo>
                    <a:pt x="0" y="0"/>
                  </a:lnTo>
                  <a:lnTo>
                    <a:pt x="290" y="0"/>
                  </a:lnTo>
                  <a:lnTo>
                    <a:pt x="290" y="373"/>
                  </a:lnTo>
                  <a:close/>
                  <a:moveTo>
                    <a:pt x="13" y="360"/>
                  </a:moveTo>
                  <a:lnTo>
                    <a:pt x="277" y="360"/>
                  </a:lnTo>
                  <a:lnTo>
                    <a:pt x="277" y="13"/>
                  </a:lnTo>
                  <a:lnTo>
                    <a:pt x="13" y="13"/>
                  </a:lnTo>
                  <a:lnTo>
                    <a:pt x="13" y="360"/>
                  </a:lnTo>
                  <a:lnTo>
                    <a:pt x="1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5" name="Rectangle 95"/>
            <p:cNvSpPr>
              <a:spLocks noChangeArrowheads="1"/>
            </p:cNvSpPr>
            <p:nvPr/>
          </p:nvSpPr>
          <p:spPr bwMode="gray">
            <a:xfrm>
              <a:off x="3429" y="2468"/>
              <a:ext cx="198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6" name="Rectangle 96"/>
            <p:cNvSpPr>
              <a:spLocks noChangeArrowheads="1"/>
            </p:cNvSpPr>
            <p:nvPr/>
          </p:nvSpPr>
          <p:spPr bwMode="gray">
            <a:xfrm>
              <a:off x="3429" y="2508"/>
              <a:ext cx="137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7" name="Rectangle 97"/>
            <p:cNvSpPr>
              <a:spLocks noChangeArrowheads="1"/>
            </p:cNvSpPr>
            <p:nvPr/>
          </p:nvSpPr>
          <p:spPr bwMode="gray">
            <a:xfrm>
              <a:off x="3429" y="2548"/>
              <a:ext cx="198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8" name="Rectangle 98"/>
            <p:cNvSpPr>
              <a:spLocks noChangeArrowheads="1"/>
            </p:cNvSpPr>
            <p:nvPr/>
          </p:nvSpPr>
          <p:spPr bwMode="gray">
            <a:xfrm>
              <a:off x="3429" y="2588"/>
              <a:ext cx="137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9" name="Rectangle 99"/>
            <p:cNvSpPr>
              <a:spLocks noChangeArrowheads="1"/>
            </p:cNvSpPr>
            <p:nvPr/>
          </p:nvSpPr>
          <p:spPr bwMode="gray">
            <a:xfrm>
              <a:off x="3429" y="2628"/>
              <a:ext cx="198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0" name="Rectangle 100"/>
            <p:cNvSpPr>
              <a:spLocks noChangeArrowheads="1"/>
            </p:cNvSpPr>
            <p:nvPr/>
          </p:nvSpPr>
          <p:spPr bwMode="gray">
            <a:xfrm>
              <a:off x="3429" y="2668"/>
              <a:ext cx="137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399B8E-8283-463D-884D-C285F239B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0D8EA-3107-4873-B9AB-DD7D3E79053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888B8D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888B8D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1" name="Picture 90">
            <a:extLst>
              <a:ext uri="{FF2B5EF4-FFF2-40B4-BE49-F238E27FC236}">
                <a16:creationId xmlns:a16="http://schemas.microsoft.com/office/drawing/2014/main" id="{BB874817-0133-4CC0-9C8A-E7D8AAE799B8}"/>
              </a:ext>
            </a:extLst>
          </p:cNvPr>
          <p:cNvPicPr/>
          <p:nvPr/>
        </p:nvPicPr>
        <p:blipFill>
          <a:blip r:embed="rId27"/>
          <a:stretch>
            <a:fillRect/>
          </a:stretch>
        </p:blipFill>
        <p:spPr>
          <a:xfrm>
            <a:off x="3526995" y="1826131"/>
            <a:ext cx="2872363" cy="14779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7762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65" dirty="0"/>
              <a:t>T</a:t>
            </a:r>
            <a:r>
              <a:rPr spc="-5" dirty="0"/>
              <a:t>alk</a:t>
            </a:r>
            <a:r>
              <a:rPr spc="-20" dirty="0"/>
              <a:t>s</a:t>
            </a:r>
            <a:r>
              <a:rPr dirty="0"/>
              <a:t>p</a:t>
            </a:r>
            <a:r>
              <a:rPr spc="5" dirty="0"/>
              <a:t>a</a:t>
            </a:r>
            <a:r>
              <a:rPr spc="-5" dirty="0"/>
              <a:t>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09873" y="679450"/>
            <a:ext cx="848931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 contracted </a:t>
            </a: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provider </a:t>
            </a: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which gives members </a:t>
            </a: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option </a:t>
            </a: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</a:t>
            </a: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communicate </a:t>
            </a: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 a </a:t>
            </a: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licensed,</a:t>
            </a:r>
            <a:r>
              <a:rPr kumimoji="0" sz="1400" b="1" i="1" u="none" strike="noStrike" kern="1200" cap="none" spc="-254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master-level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59301" y="976595"/>
            <a:ext cx="77736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or higher EAP Providers </a:t>
            </a: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via text, voice </a:t>
            </a: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or </a:t>
            </a: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video message </a:t>
            </a: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from their smartphone or</a:t>
            </a:r>
            <a:r>
              <a:rPr kumimoji="0" sz="1400" b="1" i="1" u="none" strike="noStrike" kern="1200" cap="none" spc="-204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desktop.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36133" y="4441815"/>
            <a:ext cx="5026660" cy="2167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How Members</a:t>
            </a:r>
            <a:r>
              <a:rPr kumimoji="0" sz="2400" b="1" i="0" u="none" strike="noStrike" kern="1200" cap="none" spc="-8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1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Access: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84785" marR="0" lvl="0" indent="-172085" algn="l" defTabSz="914400" rtl="0" eaLnBrk="1" fontAlgn="auto" latinLnBrk="0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85420" algn="l"/>
              </a:tabLst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Contact EAP to obtain</a:t>
            </a:r>
            <a:r>
              <a:rPr kumimoji="0" sz="1600" b="0" i="0" u="none" strike="noStrike" kern="1200" cap="none" spc="-10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Authorization</a:t>
            </a: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or get your authorization online.  Visits will be counted towards your 3 no-cost visits.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84785" marR="107314" lvl="0" indent="-17208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85420" algn="l"/>
              </a:tabLst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Go to </a:t>
            </a:r>
            <a:r>
              <a:rPr kumimoji="0" sz="1600" b="0" i="0" u="none" strike="noStrike" kern="1200" cap="none" spc="-2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Talkspace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 employer’s specific landing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 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LAWW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get</a:t>
            </a:r>
            <a:r>
              <a:rPr kumimoji="0" sz="1600" b="0" i="0" u="none" strike="noStrike" kern="1200" cap="none" spc="4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started</a:t>
            </a: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84785" marR="0" lvl="0" indent="-17208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85420" algn="l"/>
              </a:tabLst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Accessible via desktop or the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app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84785" marR="0" lvl="0" indent="-17208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85420" algn="l"/>
              </a:tabLst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App downloadable via the App Store and Google</a:t>
            </a:r>
            <a:r>
              <a:rPr kumimoji="0" sz="1600" b="0" i="0" u="none" strike="noStrike" kern="1200" cap="none" spc="-4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Play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099559" y="1382267"/>
            <a:ext cx="5369051" cy="3276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425685" y="1717370"/>
            <a:ext cx="2425065" cy="4296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652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5" normalizeH="0" baseline="0" noProof="0" dirty="0">
                <a:ln>
                  <a:noFill/>
                </a:ln>
                <a:solidFill>
                  <a:srgbClr val="54555A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Key Features: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84785" marR="33655" lvl="0" indent="-172085" algn="just" defTabSz="914400" rtl="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185420" algn="l"/>
              </a:tabLst>
              <a:defRPr/>
            </a:pP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Thousands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 licensed  therapists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across all 50  states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84785" marR="807085" lvl="0" indent="-17208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85420" algn="l"/>
              </a:tabLst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Digital</a:t>
            </a:r>
            <a:r>
              <a:rPr kumimoji="0" sz="1600" b="0" i="0" u="none" strike="noStrike" kern="1200" cap="none" spc="-7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provider 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matching tool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84785" marR="70485" lvl="0" indent="-17208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185420" algn="l"/>
              </a:tabLst>
              <a:defRPr/>
            </a:pP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Send text, audio and 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video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messages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  receive responses </a:t>
            </a:r>
            <a:r>
              <a:rPr kumimoji="0" sz="1600" b="0" i="0" u="none" strike="noStrike" kern="1200" cap="none" spc="-2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daily, 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days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</a:t>
            </a:r>
            <a:r>
              <a:rPr kumimoji="0" sz="1600" b="0" i="0" u="none" strike="noStrike" kern="1200" cap="none" spc="2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week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84785" marR="485140" lvl="0" indent="-17208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85420" algn="l"/>
              </a:tabLst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Schedule</a:t>
            </a: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real-time 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video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sessions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as  needed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84785" marR="5080" lvl="0" indent="-172085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185420" algn="l"/>
              </a:tabLst>
              <a:defRPr/>
            </a:pP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Ability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begin  therapy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within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hours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  selecting a </a:t>
            </a:r>
            <a:r>
              <a:rPr kumimoji="0" sz="1600" b="0" i="0" u="none" strike="noStrike" kern="1200" cap="none" spc="-1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provider,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  appointment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E8772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needed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8836" y="1379893"/>
            <a:ext cx="2605773" cy="3027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814322" y="1319530"/>
            <a:ext cx="2135289" cy="276190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13880" y="3254311"/>
            <a:ext cx="2202103" cy="28044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677923" y="3626472"/>
            <a:ext cx="2408262" cy="29267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9241028" y="6588817"/>
            <a:ext cx="199517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900" b="0" i="0" kern="1200">
                <a:solidFill>
                  <a:srgbClr val="878A8D"/>
                </a:solidFill>
                <a:latin typeface="Arial"/>
                <a:ea typeface="+mn-ea"/>
                <a:cs typeface="Arial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 </a:t>
            </a:r>
            <a:r>
              <a:rPr lang="en-US" spc="-5"/>
              <a:t>2019 </a:t>
            </a:r>
            <a:r>
              <a:rPr lang="en-US"/>
              <a:t>Optum, Inc. </a:t>
            </a:r>
            <a:r>
              <a:rPr lang="en-US" spc="-5"/>
              <a:t>All rights</a:t>
            </a:r>
            <a:r>
              <a:rPr lang="en-US" spc="-65"/>
              <a:t> </a:t>
            </a:r>
            <a:r>
              <a:rPr lang="en-US" spc="-5"/>
              <a:t>reserved.</a:t>
            </a:r>
            <a:endParaRPr kumimoji="0" sz="900" b="0" i="0" u="none" strike="noStrike" kern="1200" cap="none" spc="-5" normalizeH="0" baseline="0" noProof="0" dirty="0">
              <a:ln>
                <a:noFill/>
              </a:ln>
              <a:solidFill>
                <a:srgbClr val="878A8D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xfrm>
            <a:off x="11653901" y="6597352"/>
            <a:ext cx="17907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900" b="0" i="0" kern="1200">
                <a:solidFill>
                  <a:srgbClr val="878A8D"/>
                </a:solidFill>
                <a:latin typeface="Arial"/>
                <a:ea typeface="+mn-ea"/>
                <a:cs typeface="Arial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 marR="0" lvl="0" indent="0" algn="l" defTabSz="914400" rtl="0" eaLnBrk="1" fontAlgn="auto" latinLnBrk="0" hangingPunct="1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spc="-5" smtClean="0"/>
              <a:pPr marL="254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sz="900" b="0" i="0" u="none" strike="noStrike" kern="1200" cap="none" spc="-5" normalizeH="0" baseline="0" noProof="0" dirty="0">
              <a:ln>
                <a:noFill/>
              </a:ln>
              <a:solidFill>
                <a:srgbClr val="878A8D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dfe567b-2de5-4d66-8ac9-b1dedef9abfa"/>
  <p:tag name="MIO_EKGUID" val="4d35674c-e6f3-4c2b-b871-219ad44b88f9"/>
  <p:tag name="MIO_UPDATE" val="True"/>
  <p:tag name="MIO_VERSION" val="05.09.2017 16:24:52"/>
  <p:tag name="MIO_DBID" val="105C9A49-0F00-47E0-A9B9-86E2A99454C8"/>
  <p:tag name="MIO_LASTDOWNLOADED" val="12.03.2018 12:17:37"/>
  <p:tag name="MIO_OBJECTNAME" val="Checkmark hollow"/>
  <p:tag name="MIO_LASTEDITORNAME" val="Christina Krame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786851b-401d-472d-ba5f-9e69742061e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2790ee-80b8-4b6b-8012-42b23cc3cf7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dfe567b-2de5-4d66-8ac9-b1dedef9abfa"/>
  <p:tag name="MIO_EKGUID" val="4d35674c-e6f3-4c2b-b871-219ad44b88f9"/>
  <p:tag name="MIO_UPDATE" val="True"/>
  <p:tag name="MIO_VERSION" val="05.09.2017 16:24:52"/>
  <p:tag name="MIO_DBID" val="105C9A49-0F00-47E0-A9B9-86E2A99454C8"/>
  <p:tag name="MIO_LASTDOWNLOADED" val="12.03.2018 12:17:37"/>
  <p:tag name="MIO_OBJECTNAME" val="Checkmark hollow"/>
  <p:tag name="MIO_LASTEDITORNAME" val="Christina Kram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786851b-401d-472d-ba5f-9e69742061e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2790ee-80b8-4b6b-8012-42b23cc3cf7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dfe567b-2de5-4d66-8ac9-b1dedef9abfa"/>
  <p:tag name="MIO_EKGUID" val="4d35674c-e6f3-4c2b-b871-219ad44b88f9"/>
  <p:tag name="MIO_UPDATE" val="True"/>
  <p:tag name="MIO_VERSION" val="05.09.2017 16:24:52"/>
  <p:tag name="MIO_DBID" val="105C9A49-0F00-47E0-A9B9-86E2A99454C8"/>
  <p:tag name="MIO_LASTDOWNLOADED" val="12.03.2018 12:17:37"/>
  <p:tag name="MIO_OBJECTNAME" val="Checkmark hollow"/>
  <p:tag name="MIO_LASTEDITORNAME" val="Christina Kram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786851b-401d-472d-ba5f-9e69742061e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2790ee-80b8-4b6b-8012-42b23cc3cf7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dfe567b-2de5-4d66-8ac9-b1dedef9abfa"/>
  <p:tag name="MIO_EKGUID" val="4d35674c-e6f3-4c2b-b871-219ad44b88f9"/>
  <p:tag name="MIO_UPDATE" val="True"/>
  <p:tag name="MIO_VERSION" val="05.09.2017 16:24:52"/>
  <p:tag name="MIO_DBID" val="105C9A49-0F00-47E0-A9B9-86E2A99454C8"/>
  <p:tag name="MIO_LASTDOWNLOADED" val="12.03.2018 12:17:37"/>
  <p:tag name="MIO_OBJECTNAME" val="Checkmark hollow"/>
  <p:tag name="MIO_LASTEDITORNAME" val="Christina Kram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AYOUT_VALID_AREA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786851b-401d-472d-ba5f-9e69742061e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2790ee-80b8-4b6b-8012-42b23cc3cf7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dfe567b-2de5-4d66-8ac9-b1dedef9abfa"/>
  <p:tag name="MIO_EKGUID" val="4d35674c-e6f3-4c2b-b871-219ad44b88f9"/>
  <p:tag name="MIO_UPDATE" val="True"/>
  <p:tag name="MIO_VERSION" val="05.09.2017 16:24:52"/>
  <p:tag name="MIO_DBID" val="105C9A49-0F00-47E0-A9B9-86E2A99454C8"/>
  <p:tag name="MIO_LASTDOWNLOADED" val="12.03.2018 12:17:37"/>
  <p:tag name="MIO_OBJECTNAME" val="Checkmark hollow"/>
  <p:tag name="MIO_LASTEDITORNAME" val="Christina Krame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786851b-401d-472d-ba5f-9e69742061e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2790ee-80b8-4b6b-8012-42b23cc3cf7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dfe567b-2de5-4d66-8ac9-b1dedef9abfa"/>
  <p:tag name="MIO_EKGUID" val="4d35674c-e6f3-4c2b-b871-219ad44b88f9"/>
  <p:tag name="MIO_UPDATE" val="True"/>
  <p:tag name="MIO_VERSION" val="05.09.2017 16:24:52"/>
  <p:tag name="MIO_DBID" val="105C9A49-0F00-47E0-A9B9-86E2A99454C8"/>
  <p:tag name="MIO_LASTDOWNLOADED" val="12.03.2018 12:17:37"/>
  <p:tag name="MIO_OBJECTNAME" val="Checkmark hollow"/>
  <p:tag name="MIO_LASTEDITORNAME" val="Christina Krame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786851b-401d-472d-ba5f-9e69742061e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2790ee-80b8-4b6b-8012-42b23cc3cf7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9c3a3fa-9c4e-43ab-a7ba-de0e3b64144a"/>
  <p:tag name="MIO_EKGUID" val="e25a4da0-0ed6-4e3b-928c-9bbe0679216e"/>
  <p:tag name="MIO_UPDATE" val="True"/>
  <p:tag name="MIO_VERSION" val="13.09.2017 11:35:24"/>
  <p:tag name="MIO_DBID" val="105C9A49-0F00-47E0-A9B9-86E2A99454C8"/>
  <p:tag name="MIO_LASTDOWNLOADED" val="15.02.2018 15:05:37"/>
  <p:tag name="MIO_OBJECTNAME" val="Network"/>
  <p:tag name="MIO_LASTEDITORNAME" val="Charlotte Bartholome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ffaa123-dc3b-442e-8b43-021329598595"/>
  <p:tag name="MIO_EKGUID" val="59653b57-10c5-436a-ad92-b8095e1b7933"/>
  <p:tag name="MIO_UPDATE" val="True"/>
  <p:tag name="MIO_VERSION" val="13.09.2017 12:53:58"/>
  <p:tag name="MIO_DBID" val="105C9A49-0F00-47E0-A9B9-86E2A99454C8"/>
  <p:tag name="MIO_LASTDOWNLOADED" val="12.03.2018 12:15:54"/>
  <p:tag name="MIO_OBJECTNAME" val="Calendar"/>
  <p:tag name="MIO_LASTEDITORNAME" val="Charlotte Bartholome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0f304fc-acb6-447c-adae-cbf45c80f260"/>
  <p:tag name="MIO_EKGUID" val="2f9a4c15-bd64-48fc-ae0a-f999cf49f6e9"/>
  <p:tag name="MIO_UPDATE" val="True"/>
  <p:tag name="MIO_VERSION" val="13.11.2017 12:22:00"/>
  <p:tag name="MIO_DBID" val="105C9A49-0F00-47E0-A9B9-86E2A99454C8"/>
  <p:tag name="MIO_LASTDOWNLOADED" val="13.11.2017 12:22:00"/>
  <p:tag name="MIO_OBJECTNAME" val="Wide Optum#optumbig"/>
  <p:tag name="MIO_LASTEDITORNAME" val="Charlotte Bartholomew"/>
  <p:tag name="MIO_LOGOPLACEHOLDER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fc03143-a38c-4d97-9216-4af54142df7d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6c503fb-1682-4be2-a272-1fcdc9a84fbc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e9b1cda-9b94-4a7e-83cb-b1f72c4bf85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e76a230c-c947-4265-a0d4-556131137325"/>
  <p:tag name="MIO_EKGUID" val="d47a700e-e7b0-42a9-bae6-a051a8dcc7f5"/>
  <p:tag name="MIO_UPDATE" val="True"/>
  <p:tag name="MIO_VERSION" val="13.09.2017 11:17:00"/>
  <p:tag name="MIO_DBID" val="105C9A49-0F00-47E0-A9B9-86E2A99454C8"/>
  <p:tag name="MIO_LASTDOWNLOADED" val="12.03.2018 11:18:34"/>
  <p:tag name="MIO_OBJECTNAME" val="Demonstration"/>
  <p:tag name="MIO_LASTEDITORNAME" val="Charlotte Bartholome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10cb46f9-6fcc-47df-a974-50cd2be7562d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4679328-6e8a-4456-88a8-7b5a0a8481c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6a18bd3-9fce-4fd2-8448-f8dfae07ae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59dabd3-6440-4d06-a0bc-e1216ac121dd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07f2a5f1-ef9c-4278-bd27-229484cd241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b43bae6-0e35-4ed5-a03f-5e47015ca8c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dfe567b-2de5-4d66-8ac9-b1dedef9abfa"/>
  <p:tag name="MIO_EKGUID" val="4d35674c-e6f3-4c2b-b871-219ad44b88f9"/>
  <p:tag name="MIO_UPDATE" val="True"/>
  <p:tag name="MIO_VERSION" val="05.09.2017 16:24:52"/>
  <p:tag name="MIO_DBID" val="105C9A49-0F00-47E0-A9B9-86E2A99454C8"/>
  <p:tag name="MIO_LASTDOWNLOADED" val="12.03.2018 12:17:37"/>
  <p:tag name="MIO_OBJECTNAME" val="Checkmark hollow"/>
  <p:tag name="MIO_LASTEDITORNAME" val="Christina Kramer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03c9ea73-223d-4a4d-8efb-d520436f673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df83d6d-5d03-4535-89e1-918d8e526f74"/>
  <p:tag name="MIO_EKGUID" val="2d992673-0da7-473d-9627-9a05665818e2"/>
  <p:tag name="MIO_UPDATE" val="True"/>
  <p:tag name="MIO_VERSION" val="05.09.2017 16:26:07"/>
  <p:tag name="MIO_DBID" val="105C9A49-0F00-47E0-A9B9-86E2A99454C8"/>
  <p:tag name="MIO_LASTDOWNLOADED" val="12.03.2018 12:12:06"/>
  <p:tag name="MIO_OBJECTNAME" val="Clinical overview"/>
  <p:tag name="MIO_LASTEDITORNAME" val="Christina Kramer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ab3b808-8a75-4978-b73f-2bc4caa8730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512b36d-23c3-4285-a759-fef84e48419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90e0f05-3bff-4499-9844-c48e2d1e9f0f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a45c222-4895-4358-be8a-ba4e18a21f3f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0e965aac-c0e3-447f-9eed-292170221b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25f1ffb-53f9-406e-a523-eaf2916a0acf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732b76a-6bfb-4a53-b54b-b9502d5800b7"/>
  <p:tag name="MIO_EKGUID" val="ac38583d-fdb7-4f94-a2ee-e13f0bda07c3"/>
  <p:tag name="MIO_UPDATE" val="True"/>
  <p:tag name="MIO_VERSION" val="13.09.2017 11:34:56"/>
  <p:tag name="MIO_DBID" val="105C9A49-0F00-47E0-A9B9-86E2A99454C8"/>
  <p:tag name="MIO_LASTDOWNLOADED" val="12.03.2018 11:20:23"/>
  <p:tag name="MIO_OBJECTNAME" val="Mobile"/>
  <p:tag name="MIO_LASTEDITORNAME" val="Charlotte Bartholome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aeb786b-769d-4b1d-9c12-9d9b090907e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786851b-401d-472d-ba5f-9e69742061e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02bb316-9321-48a3-bf69-a145c63fe62b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2790ee-80b8-4b6b-8012-42b23cc3cf7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dfe567b-2de5-4d66-8ac9-b1dedef9abfa"/>
  <p:tag name="MIO_EKGUID" val="4d35674c-e6f3-4c2b-b871-219ad44b88f9"/>
  <p:tag name="MIO_UPDATE" val="True"/>
  <p:tag name="MIO_VERSION" val="05.09.2017 16:24:52"/>
  <p:tag name="MIO_DBID" val="105C9A49-0F00-47E0-A9B9-86E2A99454C8"/>
  <p:tag name="MIO_LASTDOWNLOADED" val="12.03.2018 12:17:37"/>
  <p:tag name="MIO_OBJECTNAME" val="Checkmark hollow"/>
  <p:tag name="MIO_LASTEDITORNAME" val="Christina Kram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786851b-401d-472d-ba5f-9e69742061e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2790ee-80b8-4b6b-8012-42b23cc3cf7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4555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1585</Words>
  <Application>Microsoft Office PowerPoint</Application>
  <PresentationFormat>Widescreen</PresentationFormat>
  <Paragraphs>283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EAP services</vt:lpstr>
      <vt:lpstr>Rest assured: It’s confidential</vt:lpstr>
      <vt:lpstr>EAP Eligibility</vt:lpstr>
      <vt:lpstr>PowerPoint Presentation</vt:lpstr>
      <vt:lpstr>PowerPoint Presentation</vt:lpstr>
      <vt:lpstr>PowerPoint Presentation</vt:lpstr>
      <vt:lpstr>PowerPoint Presentation</vt:lpstr>
      <vt:lpstr>Talkspace</vt:lpstr>
      <vt:lpstr>Sanvello</vt:lpstr>
      <vt:lpstr>Legal services </vt:lpstr>
      <vt:lpstr>Financial services</vt:lpstr>
      <vt:lpstr>WorkLife: Personalized Support for All Life Stages</vt:lpstr>
      <vt:lpstr>PowerPoint Presentation</vt:lpstr>
      <vt:lpstr>LAWW Site  www.liveandworkwell.com         Access Code:  SAINTLOUIS 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Danescu, Brittany A</dc:creator>
  <cp:lastModifiedBy>Danescu, Brittany A</cp:lastModifiedBy>
  <cp:revision>1</cp:revision>
  <dcterms:created xsi:type="dcterms:W3CDTF">2022-09-13T14:46:42Z</dcterms:created>
  <dcterms:modified xsi:type="dcterms:W3CDTF">2023-02-24T18:50:32Z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8a73c85-e524-44a6-bd58-7df7ef87be8f_Enabled">
    <vt:lpwstr>true</vt:lpwstr>
  </property>
  <property fmtid="{D5CDD505-2E9C-101B-9397-08002B2CF9AE}" pid="3" name="MSIP_Label_a8a73c85-e524-44a6-bd58-7df7ef87be8f_SetDate">
    <vt:lpwstr>2023-02-24T18:50:28Z</vt:lpwstr>
  </property>
  <property fmtid="{D5CDD505-2E9C-101B-9397-08002B2CF9AE}" pid="4" name="MSIP_Label_a8a73c85-e524-44a6-bd58-7df7ef87be8f_Method">
    <vt:lpwstr>Privileged</vt:lpwstr>
  </property>
  <property fmtid="{D5CDD505-2E9C-101B-9397-08002B2CF9AE}" pid="5" name="MSIP_Label_a8a73c85-e524-44a6-bd58-7df7ef87be8f_Name">
    <vt:lpwstr>Internal Label</vt:lpwstr>
  </property>
  <property fmtid="{D5CDD505-2E9C-101B-9397-08002B2CF9AE}" pid="6" name="MSIP_Label_a8a73c85-e524-44a6-bd58-7df7ef87be8f_SiteId">
    <vt:lpwstr>db05faca-c82a-4b9d-b9c5-0f64b6755421</vt:lpwstr>
  </property>
  <property fmtid="{D5CDD505-2E9C-101B-9397-08002B2CF9AE}" pid="7" name="MSIP_Label_a8a73c85-e524-44a6-bd58-7df7ef87be8f_ActionId">
    <vt:lpwstr>5d6b96fa-3765-4a77-94e6-5f3ff55f076b</vt:lpwstr>
  </property>
  <property fmtid="{D5CDD505-2E9C-101B-9397-08002B2CF9AE}" pid="8" name="MSIP_Label_a8a73c85-e524-44a6-bd58-7df7ef87be8f_ContentBits">
    <vt:lpwstr>0</vt:lpwstr>
  </property>
</Properties>
</file>